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charts/chart13.xml" ContentType="application/vnd.openxmlformats-officedocument.drawingml.chart+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49"/>
  </p:notesMasterIdLst>
  <p:sldIdLst>
    <p:sldId id="473" r:id="rId4"/>
    <p:sldId id="477" r:id="rId5"/>
    <p:sldId id="257" r:id="rId6"/>
    <p:sldId id="286" r:id="rId7"/>
    <p:sldId id="287" r:id="rId8"/>
    <p:sldId id="288" r:id="rId9"/>
    <p:sldId id="259" r:id="rId10"/>
    <p:sldId id="289" r:id="rId11"/>
    <p:sldId id="290" r:id="rId12"/>
    <p:sldId id="291" r:id="rId13"/>
    <p:sldId id="260" r:id="rId14"/>
    <p:sldId id="292" r:id="rId15"/>
    <p:sldId id="293" r:id="rId16"/>
    <p:sldId id="294" r:id="rId17"/>
    <p:sldId id="261" r:id="rId18"/>
    <p:sldId id="295" r:id="rId19"/>
    <p:sldId id="296" r:id="rId20"/>
    <p:sldId id="297" r:id="rId21"/>
    <p:sldId id="262" r:id="rId22"/>
    <p:sldId id="298" r:id="rId23"/>
    <p:sldId id="299" r:id="rId24"/>
    <p:sldId id="300" r:id="rId25"/>
    <p:sldId id="263" r:id="rId26"/>
    <p:sldId id="301" r:id="rId27"/>
    <p:sldId id="302" r:id="rId28"/>
    <p:sldId id="303" r:id="rId29"/>
    <p:sldId id="264" r:id="rId30"/>
    <p:sldId id="304" r:id="rId31"/>
    <p:sldId id="305" r:id="rId32"/>
    <p:sldId id="306" r:id="rId33"/>
    <p:sldId id="265" r:id="rId34"/>
    <p:sldId id="329" r:id="rId35"/>
    <p:sldId id="330" r:id="rId36"/>
    <p:sldId id="331" r:id="rId37"/>
    <p:sldId id="332" r:id="rId38"/>
    <p:sldId id="333" r:id="rId39"/>
    <p:sldId id="266" r:id="rId40"/>
    <p:sldId id="307" r:id="rId41"/>
    <p:sldId id="308" r:id="rId42"/>
    <p:sldId id="309" r:id="rId43"/>
    <p:sldId id="267" r:id="rId44"/>
    <p:sldId id="310" r:id="rId45"/>
    <p:sldId id="311" r:id="rId46"/>
    <p:sldId id="312" r:id="rId47"/>
    <p:sldId id="480" r:id="rId4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107" d="100"/>
          <a:sy n="107" d="100"/>
        </p:scale>
        <p:origin x="-102" y="-204"/>
      </p:cViewPr>
      <p:guideLst>
        <p:guide orient="horz" pos="2160"/>
        <p:guide pos="3840"/>
      </p:guideLst>
    </p:cSldViewPr>
  </p:slideViewPr>
  <p:notesTextViewPr>
    <p:cViewPr>
      <p:scale>
        <a:sx n="1" d="1"/>
        <a:sy n="1" d="1"/>
      </p:scale>
      <p:origin x="0" y="0"/>
    </p:cViewPr>
  </p:notesTextViewPr>
  <p:sorterViewPr>
    <p:cViewPr>
      <p:scale>
        <a:sx n="100" d="100"/>
        <a:sy n="100" d="100"/>
      </p:scale>
      <p:origin x="0" y="-413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a%20Boss\Documents\3-REPOSITION\2022\38%20-%20&#913;&#964;&#964;&#953;&#954;&#942;\Book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a%20Boss\Documents\3-REPOSITION\2022\38%20-%20&#913;&#964;&#964;&#953;&#954;&#942;\Book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a%20Boss\Documents\3-REPOSITION\2022\38%20-%20&#913;&#964;&#964;&#953;&#954;&#942;\Book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a%20Boss\Documents\3-REPOSITION\2022\38%20-%20&#913;&#964;&#964;&#953;&#954;&#942;\Book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a%20Boss\Documents\3-REPOSITION\2022\38%20-%20&#913;&#964;&#964;&#953;&#954;&#942;\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83F8-476C-B140-C79D7D45001D}"/>
              </c:ext>
            </c:extLst>
          </c:dPt>
          <c:dPt>
            <c:idx val="1"/>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83F8-476C-B140-C79D7D45001D}"/>
              </c:ext>
            </c:extLst>
          </c:dPt>
          <c:dPt>
            <c:idx val="2"/>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83F8-476C-B140-C79D7D45001D}"/>
              </c:ext>
            </c:extLst>
          </c:dPt>
          <c:dPt>
            <c:idx val="3"/>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83F8-476C-B140-C79D7D45001D}"/>
              </c:ext>
            </c:extLst>
          </c:dPt>
          <c:dPt>
            <c:idx val="4"/>
            <c:spPr>
              <a:solidFill>
                <a:schemeClr val="accent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9-83F8-476C-B140-C79D7D45001D}"/>
              </c:ext>
            </c:extLst>
          </c:dPt>
          <c:dLbls>
            <c:numFmt formatCode="0.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330" b="1" i="0" u="none" strike="noStrike" kern="1200" baseline="0">
                    <a:solidFill>
                      <a:schemeClr val="lt1"/>
                    </a:solidFill>
                    <a:latin typeface="+mn-lt"/>
                    <a:ea typeface="+mn-ea"/>
                    <a:cs typeface="+mn-cs"/>
                  </a:defRPr>
                </a:pPr>
                <a:endParaRPr lang="el-GR"/>
              </a:p>
            </c:txPr>
            <c:dLblPos val="ctr"/>
            <c:showPercent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Sheet1!$B$3:$B$7</c:f>
              <c:strCache>
                <c:ptCount val="5"/>
                <c:pt idx="0">
                  <c:v>ΝΑΙ</c:v>
                </c:pt>
                <c:pt idx="1">
                  <c:v>ΜΑΛΛΟΝ ΝΑΙ</c:v>
                </c:pt>
                <c:pt idx="2">
                  <c:v>ΜΑΛΛΟΝ ΟΧΙ</c:v>
                </c:pt>
                <c:pt idx="3">
                  <c:v>ΟΧΙ</c:v>
                </c:pt>
                <c:pt idx="4">
                  <c:v>ΔΓ/ΔΑ</c:v>
                </c:pt>
              </c:strCache>
            </c:strRef>
          </c:cat>
          <c:val>
            <c:numRef>
              <c:f>Sheet1!$E$3:$E$7</c:f>
              <c:numCache>
                <c:formatCode>0.0</c:formatCode>
                <c:ptCount val="5"/>
                <c:pt idx="0">
                  <c:v>67.972291493488385</c:v>
                </c:pt>
                <c:pt idx="1">
                  <c:v>15.301745635910287</c:v>
                </c:pt>
                <c:pt idx="2">
                  <c:v>6.1280133000831398</c:v>
                </c:pt>
                <c:pt idx="3">
                  <c:v>9.6580770296481315</c:v>
                </c:pt>
                <c:pt idx="4">
                  <c:v>0.93987254087004957</c:v>
                </c:pt>
              </c:numCache>
            </c:numRef>
          </c:val>
          <c:extLst xmlns:c16r2="http://schemas.microsoft.com/office/drawing/2015/06/chart">
            <c:ext xmlns:c16="http://schemas.microsoft.com/office/drawing/2014/chart" uri="{C3380CC4-5D6E-409C-BE32-E72D297353CC}">
              <c16:uniqueId val="{00000000-A541-4E14-ADD4-06CAE793DC2A}"/>
            </c:ext>
          </c:extLst>
        </c:ser>
        <c:dLbls>
          <c:showPercent val="1"/>
        </c:dLbls>
      </c:pie3DChart>
      <c:spPr>
        <a:noFill/>
        <a:ln>
          <a:noFill/>
        </a:ln>
        <a:effectLst/>
      </c:spPr>
    </c:plotArea>
    <c:legend>
      <c:legendPos val="r"/>
      <c:layout>
        <c:manualLayout>
          <c:xMode val="edge"/>
          <c:yMode val="edge"/>
          <c:x val="0.88004033220187683"/>
          <c:y val="0.10813323136181885"/>
          <c:w val="0.11213953094572857"/>
          <c:h val="0.72780578243075844"/>
        </c:manualLayout>
      </c:layout>
      <c:spPr>
        <a:solidFill>
          <a:schemeClr val="lt1">
            <a:lumMod val="95000"/>
            <a:alpha val="39000"/>
          </a:schemeClr>
        </a:solidFill>
        <a:ln>
          <a:noFill/>
        </a:ln>
        <a:effectLst/>
      </c:spPr>
      <c:txPr>
        <a:bodyPr rot="0" spcFirstLastPara="1" vertOverflow="ellipsis" vert="horz" wrap="square" anchor="ctr" anchorCtr="1"/>
        <a:lstStyle/>
        <a:p>
          <a:pPr>
            <a:defRPr lang="en-US" sz="1197" b="1" i="0" u="none" strike="noStrike" kern="1200" baseline="0">
              <a:solidFill>
                <a:schemeClr val="dk1">
                  <a:lumMod val="75000"/>
                  <a:lumOff val="25000"/>
                </a:schemeClr>
              </a:solidFill>
              <a:latin typeface="+mn-lt"/>
              <a:ea typeface="+mn-ea"/>
              <a:cs typeface="+mn-cs"/>
            </a:defRPr>
          </a:pPr>
          <a:endParaRPr lang="el-GR"/>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l-GR"/>
  <c:chart>
    <c:autoTitleDeleted val="1"/>
    <c:plotArea>
      <c:layout/>
      <c:doughnutChart>
        <c:varyColors val="1"/>
        <c:ser>
          <c:idx val="0"/>
          <c:order val="0"/>
          <c:tx>
            <c:strRef>
              <c:f>Sheet1!$A$59</c:f>
              <c:strCache>
                <c:ptCount val="1"/>
                <c:pt idx="0">
                  <c:v>Στις μέρες των διακοπών που θα κάνω</c:v>
                </c:pt>
              </c:strCache>
            </c:strRef>
          </c:tx>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Sheet1!$B$57:$F$57</c:f>
              <c:strCache>
                <c:ptCount val="5"/>
                <c:pt idx="0">
                  <c:v>ΝΑΙ</c:v>
                </c:pt>
                <c:pt idx="1">
                  <c:v>ΜΑΛΛΟΝ ΝΑΙ</c:v>
                </c:pt>
                <c:pt idx="2">
                  <c:v>ΜΑΛΛΟΝ ΟΧΙ</c:v>
                </c:pt>
                <c:pt idx="3">
                  <c:v>ΟΧΙ</c:v>
                </c:pt>
                <c:pt idx="4">
                  <c:v>ΔΓ/ΔΑ</c:v>
                </c:pt>
              </c:strCache>
            </c:strRef>
          </c:cat>
          <c:val>
            <c:numRef>
              <c:f>Sheet1!$B$59:$F$59</c:f>
              <c:numCache>
                <c:formatCode>0.0</c:formatCode>
                <c:ptCount val="5"/>
                <c:pt idx="0">
                  <c:v>57.175949016347957</c:v>
                </c:pt>
                <c:pt idx="1">
                  <c:v>8.7669714602382953</c:v>
                </c:pt>
                <c:pt idx="2">
                  <c:v>3.2740371293987272</c:v>
                </c:pt>
                <c:pt idx="3">
                  <c:v>21.307841507342808</c:v>
                </c:pt>
                <c:pt idx="4">
                  <c:v>9.4752008866722175</c:v>
                </c:pt>
              </c:numCache>
            </c:numRef>
          </c:val>
          <c:extLst xmlns:c16r2="http://schemas.microsoft.com/office/drawing/2015/06/chart">
            <c:ext xmlns:c16="http://schemas.microsoft.com/office/drawing/2014/chart" uri="{C3380CC4-5D6E-409C-BE32-E72D297353CC}">
              <c16:uniqueId val="{00000000-65B9-4905-8DF2-6BA270162F60}"/>
            </c:ext>
          </c:extLst>
        </c:ser>
        <c:dLbls>
          <c:showPercent val="1"/>
        </c:dLbls>
        <c:firstSliceAng val="0"/>
        <c:holeSize val="50"/>
      </c:doughnutChart>
    </c:plotArea>
    <c:legend>
      <c:legendPos val="t"/>
      <c:txPr>
        <a:bodyPr/>
        <a:lstStyle/>
        <a:p>
          <a:pPr rtl="0">
            <a:defRPr lang="en-US" sz="1200" b="1"/>
          </a:pPr>
          <a:endParaRPr lang="el-GR"/>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l-GR"/>
  <c:chart>
    <c:autoTitleDeleted val="1"/>
    <c:plotArea>
      <c:layout/>
      <c:doughnutChart>
        <c:varyColors val="1"/>
        <c:ser>
          <c:idx val="0"/>
          <c:order val="0"/>
          <c:tx>
            <c:strRef>
              <c:f>Sheet1!$A$60</c:f>
              <c:strCache>
                <c:ptCount val="1"/>
                <c:pt idx="0">
                  <c:v>Στην μετακίνηση με το προσωπικό αυτοκίνητο</c:v>
                </c:pt>
              </c:strCache>
            </c:strRef>
          </c:tx>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Sheet1!$B$57:$F$57</c:f>
              <c:strCache>
                <c:ptCount val="5"/>
                <c:pt idx="0">
                  <c:v>ΝΑΙ</c:v>
                </c:pt>
                <c:pt idx="1">
                  <c:v>ΜΑΛΛΟΝ ΝΑΙ</c:v>
                </c:pt>
                <c:pt idx="2">
                  <c:v>ΜΑΛΛΟΝ ΟΧΙ</c:v>
                </c:pt>
                <c:pt idx="3">
                  <c:v>ΟΧΙ</c:v>
                </c:pt>
                <c:pt idx="4">
                  <c:v>ΔΓ/ΔΑ</c:v>
                </c:pt>
              </c:strCache>
            </c:strRef>
          </c:cat>
          <c:val>
            <c:numRef>
              <c:f>Sheet1!$B$60:$F$60</c:f>
              <c:numCache>
                <c:formatCode>0.0</c:formatCode>
                <c:ptCount val="5"/>
                <c:pt idx="0">
                  <c:v>59.025768911055636</c:v>
                </c:pt>
                <c:pt idx="1">
                  <c:v>7.357162648933226</c:v>
                </c:pt>
                <c:pt idx="2">
                  <c:v>3.6475477971737358</c:v>
                </c:pt>
                <c:pt idx="3">
                  <c:v>19.588805763369407</c:v>
                </c:pt>
                <c:pt idx="4">
                  <c:v>10.380714879468011</c:v>
                </c:pt>
              </c:numCache>
            </c:numRef>
          </c:val>
          <c:extLst xmlns:c16r2="http://schemas.microsoft.com/office/drawing/2015/06/chart">
            <c:ext xmlns:c16="http://schemas.microsoft.com/office/drawing/2014/chart" uri="{C3380CC4-5D6E-409C-BE32-E72D297353CC}">
              <c16:uniqueId val="{00000000-CB46-4CB8-A668-2357032A8A54}"/>
            </c:ext>
          </c:extLst>
        </c:ser>
        <c:dLbls>
          <c:showPercent val="1"/>
        </c:dLbls>
        <c:firstSliceAng val="0"/>
        <c:holeSize val="50"/>
      </c:doughnutChart>
    </c:plotArea>
    <c:legend>
      <c:legendPos val="t"/>
      <c:txPr>
        <a:bodyPr/>
        <a:lstStyle/>
        <a:p>
          <a:pPr rtl="0">
            <a:defRPr lang="en-US" sz="1200" b="1"/>
          </a:pPr>
          <a:endParaRPr lang="el-GR"/>
        </a:p>
      </c:txPr>
    </c:legend>
    <c:plotVisOnly val="1"/>
    <c:dispBlanksAs val="zero"/>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l-GR"/>
  <c:chart>
    <c:autoTitleDeleted val="1"/>
    <c:plotArea>
      <c:layout/>
      <c:doughnutChart>
        <c:varyColors val="1"/>
        <c:ser>
          <c:idx val="0"/>
          <c:order val="0"/>
          <c:tx>
            <c:strRef>
              <c:f>Sheet1!$A$61</c:f>
              <c:strCache>
                <c:ptCount val="1"/>
                <c:pt idx="0">
                  <c:v>Στην αγορά καταναλωτικών προϊόντων</c:v>
                </c:pt>
              </c:strCache>
            </c:strRef>
          </c:tx>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Sheet1!$B$57:$F$57</c:f>
              <c:strCache>
                <c:ptCount val="5"/>
                <c:pt idx="0">
                  <c:v>ΝΑΙ</c:v>
                </c:pt>
                <c:pt idx="1">
                  <c:v>ΜΑΛΛΟΝ ΝΑΙ</c:v>
                </c:pt>
                <c:pt idx="2">
                  <c:v>ΜΑΛΛΟΝ ΟΧΙ</c:v>
                </c:pt>
                <c:pt idx="3">
                  <c:v>ΟΧΙ</c:v>
                </c:pt>
                <c:pt idx="4">
                  <c:v>ΔΓ/ΔΑ</c:v>
                </c:pt>
              </c:strCache>
            </c:strRef>
          </c:cat>
          <c:val>
            <c:numRef>
              <c:f>Sheet1!$B$61:$F$61</c:f>
              <c:numCache>
                <c:formatCode>0.0</c:formatCode>
                <c:ptCount val="5"/>
                <c:pt idx="0">
                  <c:v>74.415073427542197</c:v>
                </c:pt>
                <c:pt idx="1">
                  <c:v>8.8434469382100556</c:v>
                </c:pt>
                <c:pt idx="2">
                  <c:v>4.1130507065669253</c:v>
                </c:pt>
                <c:pt idx="3">
                  <c:v>12.252701579384919</c:v>
                </c:pt>
                <c:pt idx="4">
                  <c:v>0.37572734829592785</c:v>
                </c:pt>
              </c:numCache>
            </c:numRef>
          </c:val>
          <c:extLst xmlns:c16r2="http://schemas.microsoft.com/office/drawing/2015/06/chart">
            <c:ext xmlns:c16="http://schemas.microsoft.com/office/drawing/2014/chart" uri="{C3380CC4-5D6E-409C-BE32-E72D297353CC}">
              <c16:uniqueId val="{00000000-BFFD-437C-A150-5045334E0B6D}"/>
            </c:ext>
          </c:extLst>
        </c:ser>
        <c:dLbls>
          <c:showPercent val="1"/>
        </c:dLbls>
        <c:firstSliceAng val="0"/>
        <c:holeSize val="50"/>
      </c:doughnutChart>
    </c:plotArea>
    <c:legend>
      <c:legendPos val="t"/>
      <c:txPr>
        <a:bodyPr/>
        <a:lstStyle/>
        <a:p>
          <a:pPr rtl="0">
            <a:defRPr lang="en-US" sz="1200" b="1"/>
          </a:pPr>
          <a:endParaRPr lang="el-GR"/>
        </a:p>
      </c:txPr>
    </c:legend>
    <c:plotVisOnly val="1"/>
    <c:dispBlanksAs val="zero"/>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l-GR"/>
  <c:chart>
    <c:autoTitleDeleted val="1"/>
    <c:plotArea>
      <c:layout/>
      <c:doughnutChart>
        <c:varyColors val="1"/>
        <c:ser>
          <c:idx val="0"/>
          <c:order val="0"/>
          <c:tx>
            <c:strRef>
              <c:f>Sheet1!$A$62</c:f>
              <c:strCache>
                <c:ptCount val="1"/>
                <c:pt idx="0">
                  <c:v>Στην κατανάλωση ενέργειας</c:v>
                </c:pt>
              </c:strCache>
            </c:strRef>
          </c:tx>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Sheet1!$B$57:$F$57</c:f>
              <c:strCache>
                <c:ptCount val="5"/>
                <c:pt idx="0">
                  <c:v>ΝΑΙ</c:v>
                </c:pt>
                <c:pt idx="1">
                  <c:v>ΜΑΛΛΟΝ ΝΑΙ</c:v>
                </c:pt>
                <c:pt idx="2">
                  <c:v>ΜΑΛΛΟΝ ΟΧΙ</c:v>
                </c:pt>
                <c:pt idx="3">
                  <c:v>ΟΧΙ</c:v>
                </c:pt>
                <c:pt idx="4">
                  <c:v>ΔΓ/ΔΑ</c:v>
                </c:pt>
              </c:strCache>
            </c:strRef>
          </c:cat>
          <c:val>
            <c:numRef>
              <c:f>Sheet1!$B$62:$F$62</c:f>
              <c:numCache>
                <c:formatCode>0.0</c:formatCode>
                <c:ptCount val="5"/>
                <c:pt idx="0">
                  <c:v>70.565807702964705</c:v>
                </c:pt>
                <c:pt idx="1">
                  <c:v>13.114990302022758</c:v>
                </c:pt>
                <c:pt idx="2">
                  <c:v>3.5344970906068229</c:v>
                </c:pt>
                <c:pt idx="3">
                  <c:v>12.197284566361906</c:v>
                </c:pt>
                <c:pt idx="4">
                  <c:v>0.5874203380437808</c:v>
                </c:pt>
              </c:numCache>
            </c:numRef>
          </c:val>
          <c:extLst xmlns:c16r2="http://schemas.microsoft.com/office/drawing/2015/06/chart">
            <c:ext xmlns:c16="http://schemas.microsoft.com/office/drawing/2014/chart" uri="{C3380CC4-5D6E-409C-BE32-E72D297353CC}">
              <c16:uniqueId val="{00000000-8B39-4E8A-8385-7E879332ECF0}"/>
            </c:ext>
          </c:extLst>
        </c:ser>
        <c:dLbls>
          <c:showPercent val="1"/>
        </c:dLbls>
        <c:firstSliceAng val="0"/>
        <c:holeSize val="50"/>
      </c:doughnutChart>
    </c:plotArea>
    <c:legend>
      <c:legendPos val="t"/>
      <c:txPr>
        <a:bodyPr/>
        <a:lstStyle/>
        <a:p>
          <a:pPr rtl="0">
            <a:defRPr lang="en-US" sz="1200" b="1"/>
          </a:pPr>
          <a:endParaRPr lang="el-GR"/>
        </a:p>
      </c:txPr>
    </c:legend>
    <c:plotVisOnly val="1"/>
    <c:dispBlanksAs val="zero"/>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Sheet1!$B$69:$B$73</c:f>
              <c:strCache>
                <c:ptCount val="5"/>
                <c:pt idx="0">
                  <c:v>ΠΟΛΥ</c:v>
                </c:pt>
                <c:pt idx="1">
                  <c:v>ΑΡΚΕΤΑ</c:v>
                </c:pt>
                <c:pt idx="2">
                  <c:v>ΛΙΓΟ</c:v>
                </c:pt>
                <c:pt idx="3">
                  <c:v>ΚΑΘΟΛΟΥ</c:v>
                </c:pt>
                <c:pt idx="4">
                  <c:v>ΔΓ/ΔΑ</c:v>
                </c:pt>
              </c:strCache>
            </c:strRef>
          </c:cat>
          <c:val>
            <c:numRef>
              <c:f>Sheet1!$E$69:$E$73</c:f>
              <c:numCache>
                <c:formatCode>0.0</c:formatCode>
                <c:ptCount val="5"/>
                <c:pt idx="0">
                  <c:v>28.780271543363803</c:v>
                </c:pt>
                <c:pt idx="1">
                  <c:v>24.546411748406754</c:v>
                </c:pt>
                <c:pt idx="2">
                  <c:v>9.4552507619839155</c:v>
                </c:pt>
                <c:pt idx="3">
                  <c:v>17.31892490994737</c:v>
                </c:pt>
                <c:pt idx="4">
                  <c:v>19.89914103629815</c:v>
                </c:pt>
              </c:numCache>
            </c:numRef>
          </c:val>
          <c:extLst xmlns:c16r2="http://schemas.microsoft.com/office/drawing/2015/06/chart">
            <c:ext xmlns:c16="http://schemas.microsoft.com/office/drawing/2014/chart" uri="{C3380CC4-5D6E-409C-BE32-E72D297353CC}">
              <c16:uniqueId val="{00000000-9AF5-4A95-97EC-3DC935D120F6}"/>
            </c:ext>
          </c:extLst>
        </c:ser>
        <c:dLbls>
          <c:showPercent val="1"/>
        </c:dLbls>
      </c:pie3DChart>
    </c:plotArea>
    <c:legend>
      <c:legendPos val="t"/>
      <c:txPr>
        <a:bodyPr/>
        <a:lstStyle/>
        <a:p>
          <a:pPr rtl="0">
            <a:defRPr lang="en-US" sz="1200" b="1"/>
          </a:pPr>
          <a:endParaRPr lang="el-GR"/>
        </a:p>
      </c:txPr>
    </c:legend>
    <c:plotVisOnly val="1"/>
    <c:dispBlanksAs val="zero"/>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l-GR"/>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C79C-4EC0-86BE-C1DDD37A69F1}"/>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C79C-4EC0-86BE-C1DDD37A69F1}"/>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C79C-4EC0-86BE-C1DDD37A69F1}"/>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C79C-4EC0-86BE-C1DDD37A69F1}"/>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C79C-4EC0-86BE-C1DDD37A69F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tx1">
                        <a:lumMod val="75000"/>
                        <a:lumOff val="25000"/>
                      </a:schemeClr>
                    </a:solidFill>
                    <a:latin typeface="+mn-lt"/>
                    <a:ea typeface="+mn-ea"/>
                    <a:cs typeface="+mn-cs"/>
                  </a:defRPr>
                </a:pPr>
                <a:endParaRPr lang="el-GR"/>
              </a:p>
            </c:txPr>
            <c:dLblPos val="ct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Sheet1!$B$77:$B$81</c:f>
              <c:strCache>
                <c:ptCount val="5"/>
                <c:pt idx="0">
                  <c:v>Σίγουρα αισιόδοξα</c:v>
                </c:pt>
                <c:pt idx="1">
                  <c:v>Μάλλον αισιόδοξα</c:v>
                </c:pt>
                <c:pt idx="2">
                  <c:v>Μάλλον απαισιόδοξα</c:v>
                </c:pt>
                <c:pt idx="3">
                  <c:v>Σίγουρα απαισιόδοξα</c:v>
                </c:pt>
                <c:pt idx="4">
                  <c:v>ΔΓ/ΔΑ</c:v>
                </c:pt>
              </c:strCache>
            </c:strRef>
          </c:cat>
          <c:val>
            <c:numRef>
              <c:f>Sheet1!$E$77:$E$81</c:f>
              <c:numCache>
                <c:formatCode>0.0</c:formatCode>
                <c:ptCount val="5"/>
                <c:pt idx="0">
                  <c:v>5.1992241618176696</c:v>
                </c:pt>
                <c:pt idx="1">
                  <c:v>26.920476586312038</c:v>
                </c:pt>
                <c:pt idx="2">
                  <c:v>31.673039623164289</c:v>
                </c:pt>
                <c:pt idx="3">
                  <c:v>34.794125796619554</c:v>
                </c:pt>
                <c:pt idx="4">
                  <c:v>1.4131338320864493</c:v>
                </c:pt>
              </c:numCache>
            </c:numRef>
          </c:val>
          <c:extLst xmlns:c16r2="http://schemas.microsoft.com/office/drawing/2015/06/chart">
            <c:ext xmlns:c16="http://schemas.microsoft.com/office/drawing/2014/chart" uri="{C3380CC4-5D6E-409C-BE32-E72D297353CC}">
              <c16:uniqueId val="{00000000-25AA-41B3-91C9-81706BCE80E8}"/>
            </c:ext>
          </c:extLst>
        </c:ser>
        <c:dLbls>
          <c:showPercent val="1"/>
        </c:dLbls>
      </c:pie3DChart>
      <c:spPr>
        <a:noFill/>
        <a:ln>
          <a:noFill/>
        </a:ln>
        <a:effectLst/>
      </c:spPr>
    </c:plotArea>
    <c:legend>
      <c:legendPos val="b"/>
      <c:spPr>
        <a:noFill/>
        <a:ln>
          <a:noFill/>
        </a:ln>
        <a:effectLst/>
      </c:spPr>
      <c:txPr>
        <a:bodyPr rot="0" spcFirstLastPara="1" vertOverflow="ellipsis" vert="horz" wrap="square" anchor="ctr" anchorCtr="1"/>
        <a:lstStyle/>
        <a:p>
          <a:pPr>
            <a:defRPr lang="en-US" sz="1197" b="1" i="0" u="none" strike="noStrike" kern="1200" baseline="0">
              <a:solidFill>
                <a:schemeClr val="tx1">
                  <a:lumMod val="65000"/>
                  <a:lumOff val="35000"/>
                </a:schemeClr>
              </a:solidFill>
              <a:latin typeface="+mn-lt"/>
              <a:ea typeface="+mn-ea"/>
              <a:cs typeface="+mn-cs"/>
            </a:defRPr>
          </a:pPr>
          <a:endParaRPr lang="el-GR"/>
        </a:p>
      </c:txPr>
    </c:legend>
    <c:plotVisOnly val="1"/>
    <c:dispBlanksAs val="zero"/>
  </c:chart>
  <c:spPr>
    <a:noFill/>
    <a:ln>
      <a:noFill/>
    </a:ln>
    <a:effectLst/>
  </c:spPr>
  <c:txPr>
    <a:bodyPr/>
    <a:lstStyle/>
    <a:p>
      <a:pPr>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0-A0B2-4A13-B7CE-20E97E81A8A5}"/>
              </c:ext>
            </c:extLst>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1-A0B2-4A13-B7CE-20E97E81A8A5}"/>
              </c:ext>
            </c:extLst>
          </c:dPt>
          <c:dPt>
            <c:idx val="2"/>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2-A0B2-4A13-B7CE-20E97E81A8A5}"/>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1"/>
                      </a:solidFill>
                      <a:effectLst/>
                      <a:latin typeface="+mn-lt"/>
                      <a:ea typeface="+mn-ea"/>
                      <a:cs typeface="+mn-cs"/>
                    </a:defRPr>
                  </a:pPr>
                  <a:endParaRPr lang="el-GR"/>
                </a:p>
              </c:txPr>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2"/>
                      </a:solidFill>
                      <a:effectLst/>
                      <a:latin typeface="+mn-lt"/>
                      <a:ea typeface="+mn-ea"/>
                      <a:cs typeface="+mn-cs"/>
                    </a:defRPr>
                  </a:pPr>
                  <a:endParaRPr lang="el-GR"/>
                </a:p>
              </c:txPr>
            </c:dLbl>
            <c:dLbl>
              <c:idx val="2"/>
              <c:numFmt formatCode="0.0%" sourceLinked="0"/>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3"/>
                      </a:solidFill>
                      <a:effectLst/>
                      <a:latin typeface="+mn-lt"/>
                      <a:ea typeface="+mn-ea"/>
                      <a:cs typeface="+mn-cs"/>
                    </a:defRPr>
                  </a:pPr>
                  <a:endParaRPr lang="el-GR"/>
                </a:p>
              </c:txPr>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1"/>
                    </a:solidFill>
                    <a:effectLst/>
                    <a:latin typeface="+mn-lt"/>
                    <a:ea typeface="+mn-ea"/>
                    <a:cs typeface="+mn-cs"/>
                  </a:defRPr>
                </a:pPr>
                <a:endParaRPr lang="el-GR"/>
              </a:p>
            </c:txPr>
            <c:dLblPos val="inEnd"/>
            <c:showCatName val="1"/>
            <c:showPercent val="1"/>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Sheet1!$B$11:$B$13</c:f>
              <c:strCache>
                <c:ptCount val="3"/>
                <c:pt idx="0">
                  <c:v>Η Διεθνής συγκυρία λόγω της εισβολής</c:v>
                </c:pt>
                <c:pt idx="1">
                  <c:v>Η πολιτική της ελληνικής κυβέρνησης</c:v>
                </c:pt>
                <c:pt idx="2">
                  <c:v>ΔΓ/ΔΑ</c:v>
                </c:pt>
              </c:strCache>
            </c:strRef>
          </c:cat>
          <c:val>
            <c:numRef>
              <c:f>Sheet1!$E$11:$E$13</c:f>
              <c:numCache>
                <c:formatCode>0.0</c:formatCode>
                <c:ptCount val="3"/>
                <c:pt idx="0">
                  <c:v>46.963701856469982</c:v>
                </c:pt>
                <c:pt idx="1">
                  <c:v>45.19368246051534</c:v>
                </c:pt>
                <c:pt idx="2">
                  <c:v>7.8426156830146931</c:v>
                </c:pt>
              </c:numCache>
            </c:numRef>
          </c:val>
          <c:extLst xmlns:c16r2="http://schemas.microsoft.com/office/drawing/2015/06/chart">
            <c:ext xmlns:c16="http://schemas.microsoft.com/office/drawing/2014/chart" uri="{C3380CC4-5D6E-409C-BE32-E72D297353CC}">
              <c16:uniqueId val="{00000000-C2BD-44CA-925B-C3340DB35BAA}"/>
            </c:ext>
          </c:extLst>
        </c:ser>
        <c:dLbls>
          <c:showPercent val="1"/>
        </c:dLbls>
      </c:pie3DChart>
      <c:spPr>
        <a:noFill/>
        <a:ln>
          <a:noFill/>
        </a:ln>
        <a:effectLst/>
      </c:spPr>
    </c:plotArea>
    <c:plotVisOnly val="1"/>
    <c:dispBlanksAs val="zero"/>
  </c:chart>
  <c:spPr>
    <a:noFill/>
    <a:ln>
      <a:noFill/>
    </a:ln>
    <a:effectLst/>
  </c:spPr>
  <c:txPr>
    <a:bodyPr/>
    <a:lstStyle/>
    <a:p>
      <a:pPr>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Sheet1!$B$17:$B$21</c:f>
              <c:strCache>
                <c:ptCount val="5"/>
                <c:pt idx="0">
                  <c:v>ΠΟΛΥ</c:v>
                </c:pt>
                <c:pt idx="1">
                  <c:v>ΑΡΚΕΤΑ</c:v>
                </c:pt>
                <c:pt idx="2">
                  <c:v>ΛΙΓΟ</c:v>
                </c:pt>
                <c:pt idx="3">
                  <c:v>ΚΑΘΟΛΟΥ</c:v>
                </c:pt>
                <c:pt idx="4">
                  <c:v>ΔΓ/ΔΑ</c:v>
                </c:pt>
              </c:strCache>
            </c:strRef>
          </c:cat>
          <c:val>
            <c:numRef>
              <c:f>Sheet1!$E$17:$E$21</c:f>
              <c:numCache>
                <c:formatCode>0.0</c:formatCode>
                <c:ptCount val="5"/>
                <c:pt idx="0">
                  <c:v>20.351343862565813</c:v>
                </c:pt>
                <c:pt idx="1">
                  <c:v>24.873372125242476</c:v>
                </c:pt>
                <c:pt idx="2">
                  <c:v>22.119146577999441</c:v>
                </c:pt>
                <c:pt idx="3">
                  <c:v>27.20864505403156</c:v>
                </c:pt>
                <c:pt idx="4">
                  <c:v>5.4474923801607007</c:v>
                </c:pt>
              </c:numCache>
            </c:numRef>
          </c:val>
          <c:extLst xmlns:c16r2="http://schemas.microsoft.com/office/drawing/2015/06/chart">
            <c:ext xmlns:c16="http://schemas.microsoft.com/office/drawing/2014/chart" uri="{C3380CC4-5D6E-409C-BE32-E72D297353CC}">
              <c16:uniqueId val="{00000000-BBBF-4537-A5B7-8F56EFDCA894}"/>
            </c:ext>
          </c:extLst>
        </c:ser>
        <c:dLbls>
          <c:showPercent val="1"/>
        </c:dLbls>
      </c:pie3DChart>
    </c:plotArea>
    <c:legend>
      <c:legendPos val="t"/>
      <c:layout/>
      <c:txPr>
        <a:bodyPr/>
        <a:lstStyle/>
        <a:p>
          <a:pPr rtl="0">
            <a:defRPr lang="en-US" sz="1200" b="1"/>
          </a:pPr>
          <a:endParaRPr lang="el-GR"/>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Sheet1!$B$25:$B$29</c:f>
              <c:strCache>
                <c:ptCount val="5"/>
                <c:pt idx="0">
                  <c:v>ΝΑΙ</c:v>
                </c:pt>
                <c:pt idx="1">
                  <c:v>ΜΑΛΛΟΝ ΝΑΙ</c:v>
                </c:pt>
                <c:pt idx="2">
                  <c:v>ΜΑΛΛΟΝ ΟΧΙ</c:v>
                </c:pt>
                <c:pt idx="3">
                  <c:v>ΟΧΙ</c:v>
                </c:pt>
                <c:pt idx="4">
                  <c:v>ΔΓ/ΔΑ</c:v>
                </c:pt>
              </c:strCache>
            </c:strRef>
          </c:cat>
          <c:val>
            <c:numRef>
              <c:f>Sheet1!$E$25:$E$29</c:f>
              <c:numCache>
                <c:formatCode>0.0</c:formatCode>
                <c:ptCount val="5"/>
                <c:pt idx="0">
                  <c:v>12.823496813521762</c:v>
                </c:pt>
                <c:pt idx="1">
                  <c:v>32.602937101690223</c:v>
                </c:pt>
                <c:pt idx="2">
                  <c:v>22.520365752285951</c:v>
                </c:pt>
                <c:pt idx="3">
                  <c:v>23.659739540038782</c:v>
                </c:pt>
                <c:pt idx="4">
                  <c:v>8.3934607924632765</c:v>
                </c:pt>
              </c:numCache>
            </c:numRef>
          </c:val>
          <c:extLst xmlns:c16r2="http://schemas.microsoft.com/office/drawing/2015/06/chart">
            <c:ext xmlns:c16="http://schemas.microsoft.com/office/drawing/2014/chart" uri="{C3380CC4-5D6E-409C-BE32-E72D297353CC}">
              <c16:uniqueId val="{00000000-CE34-4B09-963A-61AA949A6687}"/>
            </c:ext>
          </c:extLst>
        </c:ser>
        <c:dLbls>
          <c:showPercent val="1"/>
        </c:dLbls>
      </c:pie3DChart>
    </c:plotArea>
    <c:legend>
      <c:legendPos val="t"/>
      <c:txPr>
        <a:bodyPr/>
        <a:lstStyle/>
        <a:p>
          <a:pPr rtl="0">
            <a:defRPr lang="en-US" sz="1200" b="1"/>
          </a:pPr>
          <a:endParaRPr lang="el-GR"/>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Sheet1!$B$33:$B$36</c:f>
              <c:strCache>
                <c:ptCount val="4"/>
                <c:pt idx="0">
                  <c:v>Πρόκειται για σημαντική βοήθεια δεδομένων των συνθηκών</c:v>
                </c:pt>
                <c:pt idx="1">
                  <c:v>Αποτελούν μια μικρή, αλλά αναγκαία βοήθεια</c:v>
                </c:pt>
                <c:pt idx="2">
                  <c:v>Προσφέρουν σχεδόν μηδαμινή βοήθεια</c:v>
                </c:pt>
                <c:pt idx="3">
                  <c:v>ΔΓ/ΔΑ</c:v>
                </c:pt>
              </c:strCache>
            </c:strRef>
          </c:cat>
          <c:val>
            <c:numRef>
              <c:f>Sheet1!$E$33:$E$36</c:f>
              <c:numCache>
                <c:formatCode>0.0</c:formatCode>
                <c:ptCount val="4"/>
                <c:pt idx="0">
                  <c:v>14.235522305347775</c:v>
                </c:pt>
                <c:pt idx="1">
                  <c:v>30.220005541701376</c:v>
                </c:pt>
                <c:pt idx="2">
                  <c:v>54.081463009143697</c:v>
                </c:pt>
                <c:pt idx="3">
                  <c:v>1.4630091438071493</c:v>
                </c:pt>
              </c:numCache>
            </c:numRef>
          </c:val>
          <c:extLst xmlns:c16r2="http://schemas.microsoft.com/office/drawing/2015/06/chart">
            <c:ext xmlns:c16="http://schemas.microsoft.com/office/drawing/2014/chart" uri="{C3380CC4-5D6E-409C-BE32-E72D297353CC}">
              <c16:uniqueId val="{00000000-0C28-48C6-8503-8369FDA4AEB9}"/>
            </c:ext>
          </c:extLst>
        </c:ser>
        <c:dLbls>
          <c:showPercent val="1"/>
        </c:dLbls>
      </c:pie3DChart>
    </c:plotArea>
    <c:legend>
      <c:legendPos val="t"/>
      <c:txPr>
        <a:bodyPr/>
        <a:lstStyle/>
        <a:p>
          <a:pPr rtl="0">
            <a:defRPr lang="en-US" sz="1200" b="1"/>
          </a:pPr>
          <a:endParaRPr lang="el-GR"/>
        </a:p>
      </c:tx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0-6C82-4F7F-8BB7-A2FBC9EA097E}"/>
              </c:ext>
            </c:extLst>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1-6C82-4F7F-8BB7-A2FBC9EA097E}"/>
              </c:ext>
            </c:extLst>
          </c:dPt>
          <c:dPt>
            <c:idx val="2"/>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2-6C82-4F7F-8BB7-A2FBC9EA097E}"/>
              </c:ext>
            </c:extLst>
          </c:dPt>
          <c:dPt>
            <c:idx val="3"/>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3-6C82-4F7F-8BB7-A2FBC9EA097E}"/>
              </c:ext>
            </c:extLst>
          </c:dPt>
          <c:dPt>
            <c:idx val="4"/>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xmlns:c16r2="http://schemas.microsoft.com/office/drawing/2015/06/chart">
              <c:ext xmlns:c16="http://schemas.microsoft.com/office/drawing/2014/chart" uri="{C3380CC4-5D6E-409C-BE32-E72D297353CC}">
                <c16:uniqueId val="{00000004-6C82-4F7F-8BB7-A2FBC9EA097E}"/>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1"/>
                      </a:solidFill>
                      <a:effectLst/>
                      <a:latin typeface="+mn-lt"/>
                      <a:ea typeface="+mn-ea"/>
                      <a:cs typeface="+mn-cs"/>
                    </a:defRPr>
                  </a:pPr>
                  <a:endParaRPr lang="el-GR"/>
                </a:p>
              </c:txPr>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2"/>
                      </a:solidFill>
                      <a:effectLst/>
                      <a:latin typeface="+mn-lt"/>
                      <a:ea typeface="+mn-ea"/>
                      <a:cs typeface="+mn-cs"/>
                    </a:defRPr>
                  </a:pPr>
                  <a:endParaRPr lang="el-GR"/>
                </a:p>
              </c:txPr>
            </c:dLbl>
            <c:dLbl>
              <c:idx val="2"/>
              <c:numFmt formatCode="0.0%" sourceLinked="0"/>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3"/>
                      </a:solidFill>
                      <a:effectLst/>
                      <a:latin typeface="+mn-lt"/>
                      <a:ea typeface="+mn-ea"/>
                      <a:cs typeface="+mn-cs"/>
                    </a:defRPr>
                  </a:pPr>
                  <a:endParaRPr lang="el-GR"/>
                </a:p>
              </c:txPr>
            </c:dLbl>
            <c:dLbl>
              <c:idx val="3"/>
              <c:numFmt formatCode="0.0%" sourceLinked="0"/>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4"/>
                      </a:solidFill>
                      <a:effectLst/>
                      <a:latin typeface="+mn-lt"/>
                      <a:ea typeface="+mn-ea"/>
                      <a:cs typeface="+mn-cs"/>
                    </a:defRPr>
                  </a:pPr>
                  <a:endParaRPr lang="el-GR"/>
                </a:p>
              </c:txPr>
            </c:dLbl>
            <c:dLbl>
              <c:idx val="4"/>
              <c:numFmt formatCode="0.0%" sourceLinked="0"/>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5"/>
                      </a:solidFill>
                      <a:effectLst/>
                      <a:latin typeface="+mn-lt"/>
                      <a:ea typeface="+mn-ea"/>
                      <a:cs typeface="+mn-cs"/>
                    </a:defRPr>
                  </a:pPr>
                  <a:endParaRPr lang="el-GR"/>
                </a:p>
              </c:txPr>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1"/>
                    </a:solidFill>
                    <a:effectLst/>
                    <a:latin typeface="+mn-lt"/>
                    <a:ea typeface="+mn-ea"/>
                    <a:cs typeface="+mn-cs"/>
                  </a:defRPr>
                </a:pPr>
                <a:endParaRPr lang="el-GR"/>
              </a:p>
            </c:txPr>
            <c:dLblPos val="inEnd"/>
            <c:showCatName val="1"/>
            <c:showPercent val="1"/>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Sheet1!$B$40:$B$44</c:f>
              <c:strCache>
                <c:ptCount val="5"/>
                <c:pt idx="0">
                  <c:v>ΘΕΤΙΚΑ</c:v>
                </c:pt>
                <c:pt idx="1">
                  <c:v>ΜΑΛΛΟΝ ΘΕΤΙΚΑ</c:v>
                </c:pt>
                <c:pt idx="2">
                  <c:v>ΜΑΛΛΟΝ ΑΡΝΗΤΙΚΑ</c:v>
                </c:pt>
                <c:pt idx="3">
                  <c:v>ΑΡΝΗΤΙΚΑ</c:v>
                </c:pt>
                <c:pt idx="4">
                  <c:v>ΔΓ/ΔΑ</c:v>
                </c:pt>
              </c:strCache>
            </c:strRef>
          </c:cat>
          <c:val>
            <c:numRef>
              <c:f>Sheet1!$E$40:$E$44</c:f>
              <c:numCache>
                <c:formatCode>0.0</c:formatCode>
                <c:ptCount val="5"/>
                <c:pt idx="0">
                  <c:v>21.413133832086466</c:v>
                </c:pt>
                <c:pt idx="1">
                  <c:v>28.475477971737334</c:v>
                </c:pt>
                <c:pt idx="2">
                  <c:v>12.367968966472704</c:v>
                </c:pt>
                <c:pt idx="3">
                  <c:v>31.476863397062875</c:v>
                </c:pt>
                <c:pt idx="4">
                  <c:v>6.266555832640611</c:v>
                </c:pt>
              </c:numCache>
            </c:numRef>
          </c:val>
          <c:extLst xmlns:c16r2="http://schemas.microsoft.com/office/drawing/2015/06/chart">
            <c:ext xmlns:c16="http://schemas.microsoft.com/office/drawing/2014/chart" uri="{C3380CC4-5D6E-409C-BE32-E72D297353CC}">
              <c16:uniqueId val="{00000000-BE51-44CE-82DB-26D1C7E16472}"/>
            </c:ext>
          </c:extLst>
        </c:ser>
        <c:dLbls>
          <c:showPercent val="1"/>
        </c:dLbls>
      </c:pie3DChart>
      <c:spPr>
        <a:noFill/>
        <a:ln>
          <a:noFill/>
        </a:ln>
        <a:effectLst/>
      </c:spPr>
    </c:plotArea>
    <c:plotVisOnly val="1"/>
    <c:dispBlanksAs val="zero"/>
  </c:chart>
  <c:spPr>
    <a:noFill/>
    <a:ln>
      <a:noFill/>
    </a:ln>
    <a:effectLst/>
  </c:spPr>
  <c:txPr>
    <a:bodyPr/>
    <a:lstStyle/>
    <a:p>
      <a:pPr>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0-3042-4756-A517-E9A788F2327C}"/>
              </c:ext>
            </c:extLst>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1-3042-4756-A517-E9A788F2327C}"/>
              </c:ext>
            </c:extLst>
          </c:dPt>
          <c:dPt>
            <c:idx val="2"/>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2-3042-4756-A517-E9A788F2327C}"/>
              </c:ext>
            </c:extLst>
          </c:dPt>
          <c:dPt>
            <c:idx val="3"/>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3-3042-4756-A517-E9A788F2327C}"/>
              </c:ext>
            </c:extLst>
          </c:dPt>
          <c:dPt>
            <c:idx val="4"/>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xmlns:c16r2="http://schemas.microsoft.com/office/drawing/2015/06/chart">
              <c:ext xmlns:c16="http://schemas.microsoft.com/office/drawing/2014/chart" uri="{C3380CC4-5D6E-409C-BE32-E72D297353CC}">
                <c16:uniqueId val="{00000004-3042-4756-A517-E9A788F2327C}"/>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1"/>
                      </a:solidFill>
                      <a:effectLst/>
                      <a:latin typeface="+mn-lt"/>
                      <a:ea typeface="+mn-ea"/>
                      <a:cs typeface="+mn-cs"/>
                    </a:defRPr>
                  </a:pPr>
                  <a:endParaRPr lang="el-GR"/>
                </a:p>
              </c:txPr>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2"/>
                      </a:solidFill>
                      <a:effectLst/>
                      <a:latin typeface="+mn-lt"/>
                      <a:ea typeface="+mn-ea"/>
                      <a:cs typeface="+mn-cs"/>
                    </a:defRPr>
                  </a:pPr>
                  <a:endParaRPr lang="el-GR"/>
                </a:p>
              </c:txPr>
            </c:dLbl>
            <c:dLbl>
              <c:idx val="2"/>
              <c:numFmt formatCode="0.0%" sourceLinked="0"/>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3"/>
                      </a:solidFill>
                      <a:effectLst/>
                      <a:latin typeface="+mn-lt"/>
                      <a:ea typeface="+mn-ea"/>
                      <a:cs typeface="+mn-cs"/>
                    </a:defRPr>
                  </a:pPr>
                  <a:endParaRPr lang="el-GR"/>
                </a:p>
              </c:txPr>
            </c:dLbl>
            <c:dLbl>
              <c:idx val="3"/>
              <c:numFmt formatCode="0.0%" sourceLinked="0"/>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4"/>
                      </a:solidFill>
                      <a:effectLst/>
                      <a:latin typeface="+mn-lt"/>
                      <a:ea typeface="+mn-ea"/>
                      <a:cs typeface="+mn-cs"/>
                    </a:defRPr>
                  </a:pPr>
                  <a:endParaRPr lang="el-GR"/>
                </a:p>
              </c:txPr>
            </c:dLbl>
            <c:dLbl>
              <c:idx val="4"/>
              <c:numFmt formatCode="0.0%" sourceLinked="0"/>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5"/>
                      </a:solidFill>
                      <a:effectLst/>
                      <a:latin typeface="+mn-lt"/>
                      <a:ea typeface="+mn-ea"/>
                      <a:cs typeface="+mn-cs"/>
                    </a:defRPr>
                  </a:pPr>
                  <a:endParaRPr lang="el-GR"/>
                </a:p>
              </c:txPr>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lang="en-US" sz="1330" b="1" i="0" u="none" strike="noStrike" kern="1200" baseline="0">
                    <a:solidFill>
                      <a:schemeClr val="accent1"/>
                    </a:solidFill>
                    <a:effectLst/>
                    <a:latin typeface="+mn-lt"/>
                    <a:ea typeface="+mn-ea"/>
                    <a:cs typeface="+mn-cs"/>
                  </a:defRPr>
                </a:pPr>
                <a:endParaRPr lang="el-GR"/>
              </a:p>
            </c:txPr>
            <c:dLblPos val="inEnd"/>
            <c:showCatName val="1"/>
            <c:showPercent val="1"/>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Sheet1!$B$48:$B$52</c:f>
              <c:strCache>
                <c:ptCount val="5"/>
                <c:pt idx="0">
                  <c:v>ΝΑΙ</c:v>
                </c:pt>
                <c:pt idx="1">
                  <c:v>ΜΑΛΛΟΝ ΝΑΙ</c:v>
                </c:pt>
                <c:pt idx="2">
                  <c:v>ΜΑΛΛΟΝ ΟΧΙ</c:v>
                </c:pt>
                <c:pt idx="3">
                  <c:v>ΟΧΙ</c:v>
                </c:pt>
                <c:pt idx="4">
                  <c:v>ΔΓ/ΔΑ</c:v>
                </c:pt>
              </c:strCache>
            </c:strRef>
          </c:cat>
          <c:val>
            <c:numRef>
              <c:f>Sheet1!$E$48:$E$52</c:f>
              <c:numCache>
                <c:formatCode>0.0</c:formatCode>
                <c:ptCount val="5"/>
                <c:pt idx="0">
                  <c:v>11.379329454142427</c:v>
                </c:pt>
                <c:pt idx="1">
                  <c:v>25.62261014131343</c:v>
                </c:pt>
                <c:pt idx="2">
                  <c:v>17.746744250484909</c:v>
                </c:pt>
                <c:pt idx="3">
                  <c:v>40.564145192574067</c:v>
                </c:pt>
                <c:pt idx="4">
                  <c:v>4.6871709614851715</c:v>
                </c:pt>
              </c:numCache>
            </c:numRef>
          </c:val>
          <c:extLst xmlns:c16r2="http://schemas.microsoft.com/office/drawing/2015/06/chart">
            <c:ext xmlns:c16="http://schemas.microsoft.com/office/drawing/2014/chart" uri="{C3380CC4-5D6E-409C-BE32-E72D297353CC}">
              <c16:uniqueId val="{00000000-E0D9-4406-AC5F-882220E537AA}"/>
            </c:ext>
          </c:extLst>
        </c:ser>
        <c:dLbls>
          <c:showPercent val="1"/>
        </c:dLbls>
      </c:pie3DChart>
      <c:spPr>
        <a:noFill/>
        <a:ln>
          <a:noFill/>
        </a:ln>
        <a:effectLst/>
      </c:spPr>
    </c:plotArea>
    <c:plotVisOnly val="1"/>
    <c:dispBlanksAs val="zero"/>
  </c:chart>
  <c:spPr>
    <a:noFill/>
    <a:ln>
      <a:noFill/>
    </a:ln>
    <a:effectLst/>
  </c:spPr>
  <c:txPr>
    <a:bodyPr/>
    <a:lstStyle/>
    <a:p>
      <a:pPr>
        <a:defRPr/>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Sheet1!$B$57</c:f>
              <c:strCache>
                <c:ptCount val="1"/>
                <c:pt idx="0">
                  <c:v>ΝΑΙ</c:v>
                </c:pt>
              </c:strCache>
            </c:strRef>
          </c:tx>
          <c:dLbls>
            <c:spPr>
              <a:noFill/>
              <a:ln>
                <a:noFill/>
              </a:ln>
              <a:effectLst/>
            </c:spPr>
            <c:txPr>
              <a:bodyPr/>
              <a:lstStyle/>
              <a:p>
                <a:pPr>
                  <a:defRPr lang="en-US" sz="1200" b="1"/>
                </a:pPr>
                <a:endParaRPr lang="el-GR"/>
              </a:p>
            </c:txPr>
            <c:showVal val="1"/>
            <c:extLst xmlns:c16r2="http://schemas.microsoft.com/office/drawing/2015/06/chart">
              <c:ext xmlns:c15="http://schemas.microsoft.com/office/drawing/2012/chart" uri="{CE6537A1-D6FC-4f65-9D91-7224C49458BB}">
                <c15:showLeaderLines val="0"/>
              </c:ext>
            </c:extLst>
          </c:dLbls>
          <c:cat>
            <c:strRef>
              <c:f>Sheet1!$A$58:$A$62</c:f>
              <c:strCache>
                <c:ptCount val="5"/>
                <c:pt idx="0">
                  <c:v>Στην φροντιστηριακή προετοιμασία των παιδιών για την είσοδο στα πανεπιστήμια</c:v>
                </c:pt>
                <c:pt idx="1">
                  <c:v>Στις μέρες των διακοπών που θα κάνω</c:v>
                </c:pt>
                <c:pt idx="2">
                  <c:v>Στην μετακίνηση με το προσωπικό αυτοκίνητο</c:v>
                </c:pt>
                <c:pt idx="3">
                  <c:v>Στην αγορά καταναλωτικών προϊόντων</c:v>
                </c:pt>
                <c:pt idx="4">
                  <c:v>Στην κατανάλωση ενέργειας</c:v>
                </c:pt>
              </c:strCache>
            </c:strRef>
          </c:cat>
          <c:val>
            <c:numRef>
              <c:f>Sheet1!$B$58:$B$62</c:f>
              <c:numCache>
                <c:formatCode>0.0</c:formatCode>
                <c:ptCount val="5"/>
                <c:pt idx="0">
                  <c:v>16.936547520088684</c:v>
                </c:pt>
                <c:pt idx="1">
                  <c:v>57.175949016347957</c:v>
                </c:pt>
                <c:pt idx="2">
                  <c:v>59.025768911055636</c:v>
                </c:pt>
                <c:pt idx="3">
                  <c:v>74.415073427542197</c:v>
                </c:pt>
                <c:pt idx="4">
                  <c:v>70.565807702964705</c:v>
                </c:pt>
              </c:numCache>
            </c:numRef>
          </c:val>
          <c:extLst xmlns:c16r2="http://schemas.microsoft.com/office/drawing/2015/06/chart">
            <c:ext xmlns:c16="http://schemas.microsoft.com/office/drawing/2014/chart" uri="{C3380CC4-5D6E-409C-BE32-E72D297353CC}">
              <c16:uniqueId val="{00000000-FC79-4BBC-A154-86523DD76EB1}"/>
            </c:ext>
          </c:extLst>
        </c:ser>
        <c:ser>
          <c:idx val="1"/>
          <c:order val="1"/>
          <c:tx>
            <c:strRef>
              <c:f>Sheet1!$C$57</c:f>
              <c:strCache>
                <c:ptCount val="1"/>
                <c:pt idx="0">
                  <c:v>ΜΑΛΛΟΝ ΝΑΙ</c:v>
                </c:pt>
              </c:strCache>
            </c:strRef>
          </c:tx>
          <c:dLbls>
            <c:spPr>
              <a:noFill/>
              <a:ln>
                <a:noFill/>
              </a:ln>
              <a:effectLst/>
            </c:spPr>
            <c:txPr>
              <a:bodyPr/>
              <a:lstStyle/>
              <a:p>
                <a:pPr>
                  <a:defRPr lang="en-US" sz="1200" b="1"/>
                </a:pPr>
                <a:endParaRPr lang="el-GR"/>
              </a:p>
            </c:txPr>
            <c:showVal val="1"/>
            <c:extLst xmlns:c16r2="http://schemas.microsoft.com/office/drawing/2015/06/chart">
              <c:ext xmlns:c15="http://schemas.microsoft.com/office/drawing/2012/chart" uri="{CE6537A1-D6FC-4f65-9D91-7224C49458BB}">
                <c15:showLeaderLines val="0"/>
              </c:ext>
            </c:extLst>
          </c:dLbls>
          <c:cat>
            <c:strRef>
              <c:f>Sheet1!$A$58:$A$62</c:f>
              <c:strCache>
                <c:ptCount val="5"/>
                <c:pt idx="0">
                  <c:v>Στην φροντιστηριακή προετοιμασία των παιδιών για την είσοδο στα πανεπιστήμια</c:v>
                </c:pt>
                <c:pt idx="1">
                  <c:v>Στις μέρες των διακοπών που θα κάνω</c:v>
                </c:pt>
                <c:pt idx="2">
                  <c:v>Στην μετακίνηση με το προσωπικό αυτοκίνητο</c:v>
                </c:pt>
                <c:pt idx="3">
                  <c:v>Στην αγορά καταναλωτικών προϊόντων</c:v>
                </c:pt>
                <c:pt idx="4">
                  <c:v>Στην κατανάλωση ενέργειας</c:v>
                </c:pt>
              </c:strCache>
            </c:strRef>
          </c:cat>
          <c:val>
            <c:numRef>
              <c:f>Sheet1!$C$58:$C$62</c:f>
              <c:numCache>
                <c:formatCode>0.0</c:formatCode>
                <c:ptCount val="5"/>
                <c:pt idx="0">
                  <c:v>1.844278193405376</c:v>
                </c:pt>
                <c:pt idx="1">
                  <c:v>8.7669714602382953</c:v>
                </c:pt>
                <c:pt idx="2">
                  <c:v>7.357162648933226</c:v>
                </c:pt>
                <c:pt idx="3">
                  <c:v>8.8434469382100556</c:v>
                </c:pt>
                <c:pt idx="4">
                  <c:v>13.114990302022758</c:v>
                </c:pt>
              </c:numCache>
            </c:numRef>
          </c:val>
          <c:extLst xmlns:c16r2="http://schemas.microsoft.com/office/drawing/2015/06/chart">
            <c:ext xmlns:c16="http://schemas.microsoft.com/office/drawing/2014/chart" uri="{C3380CC4-5D6E-409C-BE32-E72D297353CC}">
              <c16:uniqueId val="{00000001-FC79-4BBC-A154-86523DD76EB1}"/>
            </c:ext>
          </c:extLst>
        </c:ser>
        <c:ser>
          <c:idx val="2"/>
          <c:order val="2"/>
          <c:tx>
            <c:strRef>
              <c:f>Sheet1!$D$57</c:f>
              <c:strCache>
                <c:ptCount val="1"/>
                <c:pt idx="0">
                  <c:v>ΜΑΛΛΟΝ ΟΧΙ</c:v>
                </c:pt>
              </c:strCache>
            </c:strRef>
          </c:tx>
          <c:dLbls>
            <c:dLbl>
              <c:idx val="0"/>
              <c:layout>
                <c:manualLayout>
                  <c:x val="1.303356142065819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C79-4BBC-A154-86523DD76EB1}"/>
                </c:ext>
              </c:extLst>
            </c:dLbl>
            <c:spPr>
              <a:noFill/>
              <a:ln>
                <a:noFill/>
              </a:ln>
              <a:effectLst/>
            </c:spPr>
            <c:txPr>
              <a:bodyPr/>
              <a:lstStyle/>
              <a:p>
                <a:pPr>
                  <a:defRPr lang="en-US" sz="1200" b="1"/>
                </a:pPr>
                <a:endParaRPr lang="el-GR"/>
              </a:p>
            </c:txPr>
            <c:showVal val="1"/>
            <c:extLst xmlns:c16r2="http://schemas.microsoft.com/office/drawing/2015/06/chart">
              <c:ext xmlns:c15="http://schemas.microsoft.com/office/drawing/2012/chart" uri="{CE6537A1-D6FC-4f65-9D91-7224C49458BB}">
                <c15:showLeaderLines val="0"/>
              </c:ext>
            </c:extLst>
          </c:dLbls>
          <c:cat>
            <c:strRef>
              <c:f>Sheet1!$A$58:$A$62</c:f>
              <c:strCache>
                <c:ptCount val="5"/>
                <c:pt idx="0">
                  <c:v>Στην φροντιστηριακή προετοιμασία των παιδιών για την είσοδο στα πανεπιστήμια</c:v>
                </c:pt>
                <c:pt idx="1">
                  <c:v>Στις μέρες των διακοπών που θα κάνω</c:v>
                </c:pt>
                <c:pt idx="2">
                  <c:v>Στην μετακίνηση με το προσωπικό αυτοκίνητο</c:v>
                </c:pt>
                <c:pt idx="3">
                  <c:v>Στην αγορά καταναλωτικών προϊόντων</c:v>
                </c:pt>
                <c:pt idx="4">
                  <c:v>Στην κατανάλωση ενέργειας</c:v>
                </c:pt>
              </c:strCache>
            </c:strRef>
          </c:cat>
          <c:val>
            <c:numRef>
              <c:f>Sheet1!$D$58:$D$62</c:f>
              <c:numCache>
                <c:formatCode>0.0</c:formatCode>
                <c:ptCount val="5"/>
                <c:pt idx="0">
                  <c:v>1.8487115544472155</c:v>
                </c:pt>
                <c:pt idx="1">
                  <c:v>3.2740371293987272</c:v>
                </c:pt>
                <c:pt idx="2">
                  <c:v>3.6475477971737358</c:v>
                </c:pt>
                <c:pt idx="3">
                  <c:v>4.1130507065669253</c:v>
                </c:pt>
                <c:pt idx="4">
                  <c:v>3.5344970906068229</c:v>
                </c:pt>
              </c:numCache>
            </c:numRef>
          </c:val>
          <c:extLst xmlns:c16r2="http://schemas.microsoft.com/office/drawing/2015/06/chart">
            <c:ext xmlns:c16="http://schemas.microsoft.com/office/drawing/2014/chart" uri="{C3380CC4-5D6E-409C-BE32-E72D297353CC}">
              <c16:uniqueId val="{00000003-FC79-4BBC-A154-86523DD76EB1}"/>
            </c:ext>
          </c:extLst>
        </c:ser>
        <c:ser>
          <c:idx val="3"/>
          <c:order val="3"/>
          <c:tx>
            <c:strRef>
              <c:f>Sheet1!$E$57</c:f>
              <c:strCache>
                <c:ptCount val="1"/>
                <c:pt idx="0">
                  <c:v>ΟΧΙ</c:v>
                </c:pt>
              </c:strCache>
            </c:strRef>
          </c:tx>
          <c:dLbls>
            <c:spPr>
              <a:noFill/>
              <a:ln>
                <a:noFill/>
              </a:ln>
              <a:effectLst/>
            </c:spPr>
            <c:txPr>
              <a:bodyPr/>
              <a:lstStyle/>
              <a:p>
                <a:pPr>
                  <a:defRPr lang="en-US" sz="1200" b="1"/>
                </a:pPr>
                <a:endParaRPr lang="el-GR"/>
              </a:p>
            </c:txPr>
            <c:showVal val="1"/>
            <c:extLst xmlns:c16r2="http://schemas.microsoft.com/office/drawing/2015/06/chart">
              <c:ext xmlns:c15="http://schemas.microsoft.com/office/drawing/2012/chart" uri="{CE6537A1-D6FC-4f65-9D91-7224C49458BB}">
                <c15:showLeaderLines val="0"/>
              </c:ext>
            </c:extLst>
          </c:dLbls>
          <c:cat>
            <c:strRef>
              <c:f>Sheet1!$A$58:$A$62</c:f>
              <c:strCache>
                <c:ptCount val="5"/>
                <c:pt idx="0">
                  <c:v>Στην φροντιστηριακή προετοιμασία των παιδιών για την είσοδο στα πανεπιστήμια</c:v>
                </c:pt>
                <c:pt idx="1">
                  <c:v>Στις μέρες των διακοπών που θα κάνω</c:v>
                </c:pt>
                <c:pt idx="2">
                  <c:v>Στην μετακίνηση με το προσωπικό αυτοκίνητο</c:v>
                </c:pt>
                <c:pt idx="3">
                  <c:v>Στην αγορά καταναλωτικών προϊόντων</c:v>
                </c:pt>
                <c:pt idx="4">
                  <c:v>Στην κατανάλωση ενέργειας</c:v>
                </c:pt>
              </c:strCache>
            </c:strRef>
          </c:cat>
          <c:val>
            <c:numRef>
              <c:f>Sheet1!$E$58:$E$62</c:f>
              <c:numCache>
                <c:formatCode>0.0</c:formatCode>
                <c:ptCount val="5"/>
                <c:pt idx="0">
                  <c:v>29.373233582709926</c:v>
                </c:pt>
                <c:pt idx="1">
                  <c:v>21.307841507342808</c:v>
                </c:pt>
                <c:pt idx="2">
                  <c:v>19.588805763369407</c:v>
                </c:pt>
                <c:pt idx="3">
                  <c:v>12.252701579384919</c:v>
                </c:pt>
                <c:pt idx="4">
                  <c:v>12.197284566361906</c:v>
                </c:pt>
              </c:numCache>
            </c:numRef>
          </c:val>
          <c:extLst xmlns:c16r2="http://schemas.microsoft.com/office/drawing/2015/06/chart">
            <c:ext xmlns:c16="http://schemas.microsoft.com/office/drawing/2014/chart" uri="{C3380CC4-5D6E-409C-BE32-E72D297353CC}">
              <c16:uniqueId val="{00000004-FC79-4BBC-A154-86523DD76EB1}"/>
            </c:ext>
          </c:extLst>
        </c:ser>
        <c:ser>
          <c:idx val="4"/>
          <c:order val="4"/>
          <c:tx>
            <c:strRef>
              <c:f>Sheet1!$F$57</c:f>
              <c:strCache>
                <c:ptCount val="1"/>
                <c:pt idx="0">
                  <c:v>ΔΓ/ΔΑ</c:v>
                </c:pt>
              </c:strCache>
            </c:strRef>
          </c:tx>
          <c:dLbls>
            <c:spPr>
              <a:noFill/>
              <a:ln>
                <a:noFill/>
              </a:ln>
              <a:effectLst/>
            </c:spPr>
            <c:txPr>
              <a:bodyPr/>
              <a:lstStyle/>
              <a:p>
                <a:pPr>
                  <a:defRPr lang="en-US" sz="1200" b="1"/>
                </a:pPr>
                <a:endParaRPr lang="el-GR"/>
              </a:p>
            </c:txPr>
            <c:showVal val="1"/>
            <c:extLst xmlns:c16r2="http://schemas.microsoft.com/office/drawing/2015/06/chart">
              <c:ext xmlns:c15="http://schemas.microsoft.com/office/drawing/2012/chart" uri="{CE6537A1-D6FC-4f65-9D91-7224C49458BB}">
                <c15:showLeaderLines val="0"/>
              </c:ext>
            </c:extLst>
          </c:dLbls>
          <c:cat>
            <c:strRef>
              <c:f>Sheet1!$A$58:$A$62</c:f>
              <c:strCache>
                <c:ptCount val="5"/>
                <c:pt idx="0">
                  <c:v>Στην φροντιστηριακή προετοιμασία των παιδιών για την είσοδο στα πανεπιστήμια</c:v>
                </c:pt>
                <c:pt idx="1">
                  <c:v>Στις μέρες των διακοπών που θα κάνω</c:v>
                </c:pt>
                <c:pt idx="2">
                  <c:v>Στην μετακίνηση με το προσωπικό αυτοκίνητο</c:v>
                </c:pt>
                <c:pt idx="3">
                  <c:v>Στην αγορά καταναλωτικών προϊόντων</c:v>
                </c:pt>
                <c:pt idx="4">
                  <c:v>Στην κατανάλωση ενέργειας</c:v>
                </c:pt>
              </c:strCache>
            </c:strRef>
          </c:cat>
          <c:val>
            <c:numRef>
              <c:f>Sheet1!$F$58:$F$62</c:f>
              <c:numCache>
                <c:formatCode>0.0</c:formatCode>
                <c:ptCount val="5"/>
                <c:pt idx="0">
                  <c:v>49.997229149348797</c:v>
                </c:pt>
                <c:pt idx="1">
                  <c:v>9.4752008866722175</c:v>
                </c:pt>
                <c:pt idx="2">
                  <c:v>10.380714879468011</c:v>
                </c:pt>
                <c:pt idx="3">
                  <c:v>0.37572734829592785</c:v>
                </c:pt>
                <c:pt idx="4">
                  <c:v>0.5874203380437808</c:v>
                </c:pt>
              </c:numCache>
            </c:numRef>
          </c:val>
          <c:extLst xmlns:c16r2="http://schemas.microsoft.com/office/drawing/2015/06/chart">
            <c:ext xmlns:c16="http://schemas.microsoft.com/office/drawing/2014/chart" uri="{C3380CC4-5D6E-409C-BE32-E72D297353CC}">
              <c16:uniqueId val="{00000005-FC79-4BBC-A154-86523DD76EB1}"/>
            </c:ext>
          </c:extLst>
        </c:ser>
        <c:dLbls>
          <c:showVal val="1"/>
        </c:dLbls>
        <c:gapWidth val="95"/>
        <c:gapDepth val="95"/>
        <c:shape val="box"/>
        <c:axId val="108602112"/>
        <c:axId val="108603648"/>
        <c:axId val="0"/>
      </c:bar3DChart>
      <c:catAx>
        <c:axId val="108602112"/>
        <c:scaling>
          <c:orientation val="minMax"/>
        </c:scaling>
        <c:axPos val="l"/>
        <c:numFmt formatCode="General" sourceLinked="0"/>
        <c:majorTickMark val="none"/>
        <c:tickLblPos val="nextTo"/>
        <c:txPr>
          <a:bodyPr/>
          <a:lstStyle/>
          <a:p>
            <a:pPr>
              <a:defRPr lang="en-US" sz="1200" b="1"/>
            </a:pPr>
            <a:endParaRPr lang="el-GR"/>
          </a:p>
        </c:txPr>
        <c:crossAx val="108603648"/>
        <c:crosses val="autoZero"/>
        <c:auto val="1"/>
        <c:lblAlgn val="ctr"/>
        <c:lblOffset val="100"/>
      </c:catAx>
      <c:valAx>
        <c:axId val="108603648"/>
        <c:scaling>
          <c:orientation val="minMax"/>
        </c:scaling>
        <c:delete val="1"/>
        <c:axPos val="b"/>
        <c:numFmt formatCode="0%" sourceLinked="1"/>
        <c:tickLblPos val="nextTo"/>
        <c:crossAx val="108602112"/>
        <c:crosses val="autoZero"/>
        <c:crossBetween val="between"/>
      </c:valAx>
    </c:plotArea>
    <c:legend>
      <c:legendPos val="t"/>
      <c:txPr>
        <a:bodyPr/>
        <a:lstStyle/>
        <a:p>
          <a:pPr>
            <a:defRPr lang="en-US" sz="1200" b="1"/>
          </a:pPr>
          <a:endParaRPr lang="el-GR"/>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l-GR"/>
  <c:chart>
    <c:autoTitleDeleted val="1"/>
    <c:plotArea>
      <c:layout/>
      <c:doughnutChart>
        <c:varyColors val="1"/>
        <c:ser>
          <c:idx val="0"/>
          <c:order val="0"/>
          <c:tx>
            <c:strRef>
              <c:f>Sheet1!$A$58</c:f>
              <c:strCache>
                <c:ptCount val="1"/>
                <c:pt idx="0">
                  <c:v>Στην φροντιστηριακή προετοιμασία των παιδιών για την είσοδο στα πανεπιστήμια</c:v>
                </c:pt>
              </c:strCache>
            </c:strRef>
          </c:tx>
          <c:dLbls>
            <c:numFmt formatCode="0.0%" sourceLinked="0"/>
            <c:spPr>
              <a:noFill/>
              <a:ln>
                <a:noFill/>
              </a:ln>
              <a:effectLst/>
            </c:spPr>
            <c:txPr>
              <a:bodyPr/>
              <a:lstStyle/>
              <a:p>
                <a:pPr>
                  <a:defRPr lang="en-US" sz="1200" b="1"/>
                </a:pPr>
                <a:endParaRPr lang="el-GR"/>
              </a:p>
            </c:txPr>
            <c:showPercent val="1"/>
            <c:showLeaderLines val="1"/>
            <c:extLst xmlns:c16r2="http://schemas.microsoft.com/office/drawing/2015/06/chart">
              <c:ext xmlns:c15="http://schemas.microsoft.com/office/drawing/2012/chart" uri="{CE6537A1-D6FC-4f65-9D91-7224C49458BB}"/>
            </c:extLst>
          </c:dLbls>
          <c:cat>
            <c:strRef>
              <c:f>Sheet1!$B$57:$F$57</c:f>
              <c:strCache>
                <c:ptCount val="5"/>
                <c:pt idx="0">
                  <c:v>ΝΑΙ</c:v>
                </c:pt>
                <c:pt idx="1">
                  <c:v>ΜΑΛΛΟΝ ΝΑΙ</c:v>
                </c:pt>
                <c:pt idx="2">
                  <c:v>ΜΑΛΛΟΝ ΟΧΙ</c:v>
                </c:pt>
                <c:pt idx="3">
                  <c:v>ΟΧΙ</c:v>
                </c:pt>
                <c:pt idx="4">
                  <c:v>ΔΓ/ΔΑ</c:v>
                </c:pt>
              </c:strCache>
            </c:strRef>
          </c:cat>
          <c:val>
            <c:numRef>
              <c:f>Sheet1!$B$58:$F$58</c:f>
              <c:numCache>
                <c:formatCode>0.0</c:formatCode>
                <c:ptCount val="5"/>
                <c:pt idx="0">
                  <c:v>16.936547520088684</c:v>
                </c:pt>
                <c:pt idx="1">
                  <c:v>1.844278193405376</c:v>
                </c:pt>
                <c:pt idx="2">
                  <c:v>1.8487115544472155</c:v>
                </c:pt>
                <c:pt idx="3">
                  <c:v>29.373233582709926</c:v>
                </c:pt>
                <c:pt idx="4">
                  <c:v>49.997229149348797</c:v>
                </c:pt>
              </c:numCache>
            </c:numRef>
          </c:val>
          <c:extLst xmlns:c16r2="http://schemas.microsoft.com/office/drawing/2015/06/chart">
            <c:ext xmlns:c16="http://schemas.microsoft.com/office/drawing/2014/chart" uri="{C3380CC4-5D6E-409C-BE32-E72D297353CC}">
              <c16:uniqueId val="{00000000-F9D2-48C5-95FF-A379DF46B7FC}"/>
            </c:ext>
          </c:extLst>
        </c:ser>
        <c:dLbls>
          <c:showPercent val="1"/>
        </c:dLbls>
        <c:firstSliceAng val="0"/>
        <c:holeSize val="50"/>
      </c:doughnutChart>
    </c:plotArea>
    <c:legend>
      <c:legendPos val="t"/>
      <c:txPr>
        <a:bodyPr/>
        <a:lstStyle/>
        <a:p>
          <a:pPr rtl="0">
            <a:defRPr lang="en-US" sz="1200" b="1"/>
          </a:pPr>
          <a:endParaRPr lang="el-GR"/>
        </a:p>
      </c:txPr>
    </c:legend>
    <c:plotVisOnly val="1"/>
    <c:dispBlanksAs val="zero"/>
  </c:chart>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2221C-6720-4C02-825E-A91FE2AD5980}" type="datetimeFigureOut">
              <a:rPr lang="el-GR" smtClean="0"/>
              <a:pPr/>
              <a:t>25/7/2022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57A22-7D5A-4EBB-AC4A-6C529C3A9D0E}" type="slidenum">
              <a:rPr lang="el-GR" smtClean="0"/>
              <a:pPr/>
              <a:t>‹#›</a:t>
            </a:fld>
            <a:endParaRPr lang="el-GR"/>
          </a:p>
        </p:txBody>
      </p:sp>
    </p:spTree>
    <p:extLst>
      <p:ext uri="{BB962C8B-B14F-4D97-AF65-F5344CB8AC3E}">
        <p14:creationId xmlns:p14="http://schemas.microsoft.com/office/powerpoint/2010/main" xmlns="" val="49016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marL="0" marR="0" lvl="0" indent="0" algn="r" defTabSz="1033110" rtl="0" eaLnBrk="1" fontAlgn="auto" latinLnBrk="0" hangingPunct="1">
              <a:lnSpc>
                <a:spcPct val="100000"/>
              </a:lnSpc>
              <a:spcBef>
                <a:spcPts val="0"/>
              </a:spcBef>
              <a:spcAft>
                <a:spcPts val="0"/>
              </a:spcAft>
              <a:buClrTx/>
              <a:buSzTx/>
              <a:buFontTx/>
              <a:buNone/>
              <a:tabLst/>
              <a:defRPr/>
            </a:pPr>
            <a:fld id="{B29E58A3-1E53-4708-AB1B-A2A780C70BD1}"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033110" rtl="0" eaLnBrk="1" fontAlgn="auto" latinLnBrk="0" hangingPunct="1">
                <a:lnSpc>
                  <a:spcPct val="100000"/>
                </a:lnSpc>
                <a:spcBef>
                  <a:spcPts val="0"/>
                </a:spcBef>
                <a:spcAft>
                  <a:spcPts val="0"/>
                </a:spcAft>
                <a:buClrTx/>
                <a:buSzTx/>
                <a:buFontTx/>
                <a:buNone/>
                <a:tabLst/>
                <a:defRPr/>
              </a:pPr>
              <a:t>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97192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3"/>
            <a:ext cx="10363201" cy="1470025"/>
          </a:xfrm>
        </p:spPr>
        <p:txBody>
          <a:bodyPr/>
          <a:lstStyle/>
          <a:p>
            <a:r>
              <a:rPr lang="en-US"/>
              <a:t>Click to edit Master title style</a:t>
            </a:r>
            <a:endParaRPr lang="el-GR"/>
          </a:p>
        </p:txBody>
      </p:sp>
      <p:sp>
        <p:nvSpPr>
          <p:cNvPr id="3" name="Subtitle 2"/>
          <p:cNvSpPr>
            <a:spLocks noGrp="1"/>
          </p:cNvSpPr>
          <p:nvPr>
            <p:ph type="subTitle" idx="1"/>
          </p:nvPr>
        </p:nvSpPr>
        <p:spPr>
          <a:xfrm>
            <a:off x="1828805" y="3886200"/>
            <a:ext cx="8534400" cy="1752600"/>
          </a:xfrm>
        </p:spPr>
        <p:txBody>
          <a:bodyPr/>
          <a:lstStyle>
            <a:lvl1pPr marL="0" indent="0" algn="ctr">
              <a:buNone/>
              <a:defRPr>
                <a:solidFill>
                  <a:schemeClr val="tx1">
                    <a:tint val="75000"/>
                  </a:schemeClr>
                </a:solidFill>
              </a:defRPr>
            </a:lvl1pPr>
            <a:lvl2pPr marL="456844" indent="0" algn="ctr">
              <a:buNone/>
              <a:defRPr>
                <a:solidFill>
                  <a:schemeClr val="tx1">
                    <a:tint val="75000"/>
                  </a:schemeClr>
                </a:solidFill>
              </a:defRPr>
            </a:lvl2pPr>
            <a:lvl3pPr marL="913687" indent="0" algn="ctr">
              <a:buNone/>
              <a:defRPr>
                <a:solidFill>
                  <a:schemeClr val="tx1">
                    <a:tint val="75000"/>
                  </a:schemeClr>
                </a:solidFill>
              </a:defRPr>
            </a:lvl3pPr>
            <a:lvl4pPr marL="1370534" indent="0" algn="ctr">
              <a:buNone/>
              <a:defRPr>
                <a:solidFill>
                  <a:schemeClr val="tx1">
                    <a:tint val="75000"/>
                  </a:schemeClr>
                </a:solidFill>
              </a:defRPr>
            </a:lvl4pPr>
            <a:lvl5pPr marL="1827377" indent="0" algn="ctr">
              <a:buNone/>
              <a:defRPr>
                <a:solidFill>
                  <a:schemeClr val="tx1">
                    <a:tint val="75000"/>
                  </a:schemeClr>
                </a:solidFill>
              </a:defRPr>
            </a:lvl5pPr>
            <a:lvl6pPr marL="2284222" indent="0" algn="ctr">
              <a:buNone/>
              <a:defRPr>
                <a:solidFill>
                  <a:schemeClr val="tx1">
                    <a:tint val="75000"/>
                  </a:schemeClr>
                </a:solidFill>
              </a:defRPr>
            </a:lvl6pPr>
            <a:lvl7pPr marL="2741068" indent="0" algn="ctr">
              <a:buNone/>
              <a:defRPr>
                <a:solidFill>
                  <a:schemeClr val="tx1">
                    <a:tint val="75000"/>
                  </a:schemeClr>
                </a:solidFill>
              </a:defRPr>
            </a:lvl7pPr>
            <a:lvl8pPr marL="3197913" indent="0" algn="ctr">
              <a:buNone/>
              <a:defRPr>
                <a:solidFill>
                  <a:schemeClr val="tx1">
                    <a:tint val="75000"/>
                  </a:schemeClr>
                </a:solidFill>
              </a:defRPr>
            </a:lvl8pPr>
            <a:lvl9pPr marL="3654756"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14055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4144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6918" y="325439"/>
            <a:ext cx="3246967" cy="6927850"/>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721784" y="325439"/>
            <a:ext cx="9541934" cy="692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276237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1" cy="1470025"/>
          </a:xfrm>
        </p:spPr>
        <p:txBody>
          <a:bodyPr/>
          <a:lstStyle/>
          <a:p>
            <a:r>
              <a:rPr lang="en-US"/>
              <a:t>Click to edit Master title style</a:t>
            </a:r>
            <a:endParaRPr lang="el-GR"/>
          </a:p>
        </p:txBody>
      </p:sp>
      <p:sp>
        <p:nvSpPr>
          <p:cNvPr id="3" name="Subtitle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457203" indent="0" algn="ctr">
              <a:buNone/>
              <a:defRPr>
                <a:solidFill>
                  <a:schemeClr val="tx1">
                    <a:tint val="75000"/>
                  </a:schemeClr>
                </a:solidFill>
              </a:defRPr>
            </a:lvl2pPr>
            <a:lvl3pPr marL="914406" indent="0" algn="ctr">
              <a:buNone/>
              <a:defRPr>
                <a:solidFill>
                  <a:schemeClr val="tx1">
                    <a:tint val="75000"/>
                  </a:schemeClr>
                </a:solidFill>
              </a:defRPr>
            </a:lvl3pPr>
            <a:lvl4pPr marL="1371608" indent="0" algn="ctr">
              <a:buNone/>
              <a:defRPr>
                <a:solidFill>
                  <a:schemeClr val="tx1">
                    <a:tint val="75000"/>
                  </a:schemeClr>
                </a:solidFill>
              </a:defRPr>
            </a:lvl4pPr>
            <a:lvl5pPr marL="1828812" indent="0" algn="ctr">
              <a:buNone/>
              <a:defRPr>
                <a:solidFill>
                  <a:schemeClr val="tx1">
                    <a:tint val="75000"/>
                  </a:schemeClr>
                </a:solidFill>
              </a:defRPr>
            </a:lvl5pPr>
            <a:lvl6pPr marL="2286015" indent="0" algn="ctr">
              <a:buNone/>
              <a:defRPr>
                <a:solidFill>
                  <a:schemeClr val="tx1">
                    <a:tint val="75000"/>
                  </a:schemeClr>
                </a:solidFill>
              </a:defRPr>
            </a:lvl6pPr>
            <a:lvl7pPr marL="2743218" indent="0" algn="ctr">
              <a:buNone/>
              <a:defRPr>
                <a:solidFill>
                  <a:schemeClr val="tx1">
                    <a:tint val="75000"/>
                  </a:schemeClr>
                </a:solidFill>
              </a:defRPr>
            </a:lvl7pPr>
            <a:lvl8pPr marL="3200421" indent="0" algn="ctr">
              <a:buNone/>
              <a:defRPr>
                <a:solidFill>
                  <a:schemeClr val="tx1">
                    <a:tint val="75000"/>
                  </a:schemeClr>
                </a:solidFill>
              </a:defRPr>
            </a:lvl8pPr>
            <a:lvl9pPr marL="3657623"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707587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252056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1"/>
            <a:ext cx="10363201"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963083" y="2906714"/>
            <a:ext cx="10363201" cy="1500187"/>
          </a:xfrm>
        </p:spPr>
        <p:txBody>
          <a:bodyPr anchor="b"/>
          <a:lstStyle>
            <a:lvl1pPr marL="0" indent="0">
              <a:buNone/>
              <a:defRPr sz="2000">
                <a:solidFill>
                  <a:schemeClr val="tx1">
                    <a:tint val="75000"/>
                  </a:schemeClr>
                </a:solidFill>
              </a:defRPr>
            </a:lvl1pPr>
            <a:lvl2pPr marL="457203" indent="0">
              <a:buNone/>
              <a:defRPr sz="1800">
                <a:solidFill>
                  <a:schemeClr val="tx1">
                    <a:tint val="75000"/>
                  </a:schemeClr>
                </a:solidFill>
              </a:defRPr>
            </a:lvl2pPr>
            <a:lvl3pPr marL="914406" indent="0">
              <a:buNone/>
              <a:defRPr sz="1600">
                <a:solidFill>
                  <a:schemeClr val="tx1">
                    <a:tint val="75000"/>
                  </a:schemeClr>
                </a:solidFill>
              </a:defRPr>
            </a:lvl3pPr>
            <a:lvl4pPr marL="1371608" indent="0">
              <a:buNone/>
              <a:defRPr sz="1400">
                <a:solidFill>
                  <a:schemeClr val="tx1">
                    <a:tint val="75000"/>
                  </a:schemeClr>
                </a:solidFill>
              </a:defRPr>
            </a:lvl4pPr>
            <a:lvl5pPr marL="1828812" indent="0">
              <a:buNone/>
              <a:defRPr sz="1400">
                <a:solidFill>
                  <a:schemeClr val="tx1">
                    <a:tint val="75000"/>
                  </a:schemeClr>
                </a:solidFill>
              </a:defRPr>
            </a:lvl5pPr>
            <a:lvl6pPr marL="2286015" indent="0">
              <a:buNone/>
              <a:defRPr sz="1400">
                <a:solidFill>
                  <a:schemeClr val="tx1">
                    <a:tint val="75000"/>
                  </a:schemeClr>
                </a:solidFill>
              </a:defRPr>
            </a:lvl6pPr>
            <a:lvl7pPr marL="2743218" indent="0">
              <a:buNone/>
              <a:defRPr sz="1400">
                <a:solidFill>
                  <a:schemeClr val="tx1">
                    <a:tint val="75000"/>
                  </a:schemeClr>
                </a:solidFill>
              </a:defRPr>
            </a:lvl7pPr>
            <a:lvl8pPr marL="3200421" indent="0">
              <a:buNone/>
              <a:defRPr sz="1400">
                <a:solidFill>
                  <a:schemeClr val="tx1">
                    <a:tint val="75000"/>
                  </a:schemeClr>
                </a:solidFill>
              </a:defRPr>
            </a:lvl8pPr>
            <a:lvl9pPr marL="365762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975921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97601"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950006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3" indent="0">
              <a:buNone/>
              <a:defRPr sz="2000" b="1"/>
            </a:lvl2pPr>
            <a:lvl3pPr marL="914406" indent="0">
              <a:buNone/>
              <a:defRPr sz="1800" b="1"/>
            </a:lvl3pPr>
            <a:lvl4pPr marL="1371608" indent="0">
              <a:buNone/>
              <a:defRPr sz="1600" b="1"/>
            </a:lvl4pPr>
            <a:lvl5pPr marL="1828812" indent="0">
              <a:buNone/>
              <a:defRPr sz="1600" b="1"/>
            </a:lvl5pPr>
            <a:lvl6pPr marL="2286015" indent="0">
              <a:buNone/>
              <a:defRPr sz="1600" b="1"/>
            </a:lvl6pPr>
            <a:lvl7pPr marL="2743218" indent="0">
              <a:buNone/>
              <a:defRPr sz="1600" b="1"/>
            </a:lvl7pPr>
            <a:lvl8pPr marL="3200421" indent="0">
              <a:buNone/>
              <a:defRPr sz="1600" b="1"/>
            </a:lvl8pPr>
            <a:lvl9pPr marL="3657623"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3" indent="0">
              <a:buNone/>
              <a:defRPr sz="2000" b="1"/>
            </a:lvl2pPr>
            <a:lvl3pPr marL="914406" indent="0">
              <a:buNone/>
              <a:defRPr sz="1800" b="1"/>
            </a:lvl3pPr>
            <a:lvl4pPr marL="1371608" indent="0">
              <a:buNone/>
              <a:defRPr sz="1600" b="1"/>
            </a:lvl4pPr>
            <a:lvl5pPr marL="1828812" indent="0">
              <a:buNone/>
              <a:defRPr sz="1600" b="1"/>
            </a:lvl5pPr>
            <a:lvl6pPr marL="2286015" indent="0">
              <a:buNone/>
              <a:defRPr sz="1600" b="1"/>
            </a:lvl6pPr>
            <a:lvl7pPr marL="2743218" indent="0">
              <a:buNone/>
              <a:defRPr sz="1600" b="1"/>
            </a:lvl7pPr>
            <a:lvl8pPr marL="3200421" indent="0">
              <a:buNone/>
              <a:defRPr sz="1600" b="1"/>
            </a:lvl8pPr>
            <a:lvl9pPr marL="365762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pPr/>
              <a:t>7/25/2022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702522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pPr/>
              <a:t>7/25/2022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4253116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pPr/>
              <a:t>7/25/2022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807572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4766734"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09600" y="1435101"/>
            <a:ext cx="4011084" cy="4691063"/>
          </a:xfrm>
        </p:spPr>
        <p:txBody>
          <a:bodyPr/>
          <a:lstStyle>
            <a:lvl1pPr marL="0" indent="0">
              <a:buNone/>
              <a:defRPr sz="1400"/>
            </a:lvl1pPr>
            <a:lvl2pPr marL="457203" indent="0">
              <a:buNone/>
              <a:defRPr sz="1200"/>
            </a:lvl2pPr>
            <a:lvl3pPr marL="914406" indent="0">
              <a:buNone/>
              <a:defRPr sz="1000"/>
            </a:lvl3pPr>
            <a:lvl4pPr marL="1371608" indent="0">
              <a:buNone/>
              <a:defRPr sz="900"/>
            </a:lvl4pPr>
            <a:lvl5pPr marL="1828812" indent="0">
              <a:buNone/>
              <a:defRPr sz="900"/>
            </a:lvl5pPr>
            <a:lvl6pPr marL="2286015" indent="0">
              <a:buNone/>
              <a:defRPr sz="900"/>
            </a:lvl6pPr>
            <a:lvl7pPr marL="2743218" indent="0">
              <a:buNone/>
              <a:defRPr sz="900"/>
            </a:lvl7pPr>
            <a:lvl8pPr marL="3200421" indent="0">
              <a:buNone/>
              <a:defRPr sz="900"/>
            </a:lvl8pPr>
            <a:lvl9pPr marL="365762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73500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380408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2389718" y="612775"/>
            <a:ext cx="7315200" cy="4114800"/>
          </a:xfrm>
        </p:spPr>
        <p:txBody>
          <a:bodyPr/>
          <a:lstStyle>
            <a:lvl1pPr marL="0" indent="0">
              <a:buNone/>
              <a:defRPr sz="3200"/>
            </a:lvl1pPr>
            <a:lvl2pPr marL="457203" indent="0">
              <a:buNone/>
              <a:defRPr sz="2800"/>
            </a:lvl2pPr>
            <a:lvl3pPr marL="914406" indent="0">
              <a:buNone/>
              <a:defRPr sz="2400"/>
            </a:lvl3pPr>
            <a:lvl4pPr marL="1371608" indent="0">
              <a:buNone/>
              <a:defRPr sz="2000"/>
            </a:lvl4pPr>
            <a:lvl5pPr marL="1828812" indent="0">
              <a:buNone/>
              <a:defRPr sz="2000"/>
            </a:lvl5pPr>
            <a:lvl6pPr marL="2286015" indent="0">
              <a:buNone/>
              <a:defRPr sz="2000"/>
            </a:lvl6pPr>
            <a:lvl7pPr marL="2743218" indent="0">
              <a:buNone/>
              <a:defRPr sz="2000"/>
            </a:lvl7pPr>
            <a:lvl8pPr marL="3200421" indent="0">
              <a:buNone/>
              <a:defRPr sz="2000"/>
            </a:lvl8pPr>
            <a:lvl9pPr marL="3657623" indent="0">
              <a:buNone/>
              <a:defRPr sz="2000"/>
            </a:lvl9pPr>
          </a:lstStyle>
          <a:p>
            <a:endParaRPr lang="el-GR"/>
          </a:p>
        </p:txBody>
      </p:sp>
      <p:sp>
        <p:nvSpPr>
          <p:cNvPr id="4" name="Text Placeholder 3"/>
          <p:cNvSpPr>
            <a:spLocks noGrp="1"/>
          </p:cNvSpPr>
          <p:nvPr>
            <p:ph type="body" sz="half" idx="2"/>
          </p:nvPr>
        </p:nvSpPr>
        <p:spPr>
          <a:xfrm>
            <a:off x="2389718" y="5367339"/>
            <a:ext cx="7315200" cy="804862"/>
          </a:xfrm>
        </p:spPr>
        <p:txBody>
          <a:bodyPr/>
          <a:lstStyle>
            <a:lvl1pPr marL="0" indent="0">
              <a:buNone/>
              <a:defRPr sz="1400"/>
            </a:lvl1pPr>
            <a:lvl2pPr marL="457203" indent="0">
              <a:buNone/>
              <a:defRPr sz="1200"/>
            </a:lvl2pPr>
            <a:lvl3pPr marL="914406" indent="0">
              <a:buNone/>
              <a:defRPr sz="1000"/>
            </a:lvl3pPr>
            <a:lvl4pPr marL="1371608" indent="0">
              <a:buNone/>
              <a:defRPr sz="900"/>
            </a:lvl4pPr>
            <a:lvl5pPr marL="1828812" indent="0">
              <a:buNone/>
              <a:defRPr sz="900"/>
            </a:lvl5pPr>
            <a:lvl6pPr marL="2286015" indent="0">
              <a:buNone/>
              <a:defRPr sz="900"/>
            </a:lvl6pPr>
            <a:lvl7pPr marL="2743218" indent="0">
              <a:buNone/>
              <a:defRPr sz="900"/>
            </a:lvl7pPr>
            <a:lvl8pPr marL="3200421" indent="0">
              <a:buNone/>
              <a:defRPr sz="900"/>
            </a:lvl8pPr>
            <a:lvl9pPr marL="365762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110507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024794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27432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195012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346050"/>
          </a:xfrm>
        </p:spPr>
        <p:txBody>
          <a:bodyPr>
            <a:normAutofit/>
          </a:bodyPr>
          <a:lstStyle>
            <a:lvl1pPr algn="ctr">
              <a:defRPr sz="1600"/>
            </a:lvl1pPr>
          </a:lstStyle>
          <a:p>
            <a:r>
              <a:rPr kumimoji="0" lang="en-US" dirty="0"/>
              <a:t>Click to edit Master title style</a:t>
            </a:r>
          </a:p>
        </p:txBody>
      </p:sp>
      <p:sp>
        <p:nvSpPr>
          <p:cNvPr id="3" name="Content Placeholder 2"/>
          <p:cNvSpPr>
            <a:spLocks noGrp="1"/>
          </p:cNvSpPr>
          <p:nvPr>
            <p:ph sz="half" idx="1"/>
          </p:nvPr>
        </p:nvSpPr>
        <p:spPr>
          <a:xfrm>
            <a:off x="623392" y="764706"/>
            <a:ext cx="4876800" cy="2376264"/>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
        <p:nvSpPr>
          <p:cNvPr id="8" name="Content Placeholder 2"/>
          <p:cNvSpPr>
            <a:spLocks noGrp="1"/>
          </p:cNvSpPr>
          <p:nvPr>
            <p:ph sz="half" idx="13"/>
          </p:nvPr>
        </p:nvSpPr>
        <p:spPr>
          <a:xfrm>
            <a:off x="5711957" y="3212976"/>
            <a:ext cx="4876800" cy="2376264"/>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711957" y="764705"/>
            <a:ext cx="4876800" cy="2376264"/>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623392" y="3212976"/>
            <a:ext cx="4876800" cy="2376264"/>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1004975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1"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1" y="3602038"/>
            <a:ext cx="9144001" cy="1655762"/>
          </a:xfrm>
        </p:spPr>
        <p:txBody>
          <a:bodyPr/>
          <a:lstStyle>
            <a:lvl1pPr marL="0" indent="0" algn="ctr">
              <a:buNone/>
              <a:defRPr sz="1800"/>
            </a:lvl1pPr>
            <a:lvl2pPr marL="342903" indent="0" algn="ctr">
              <a:buNone/>
              <a:defRPr sz="1500"/>
            </a:lvl2pPr>
            <a:lvl3pPr marL="685804" indent="0" algn="ctr">
              <a:buNone/>
              <a:defRPr sz="1350"/>
            </a:lvl3pPr>
            <a:lvl4pPr marL="1028707" indent="0" algn="ctr">
              <a:buNone/>
              <a:defRPr sz="1200"/>
            </a:lvl4pPr>
            <a:lvl5pPr marL="1371608" indent="0" algn="ctr">
              <a:buNone/>
              <a:defRPr sz="1200"/>
            </a:lvl5pPr>
            <a:lvl6pPr marL="1714511" indent="0" algn="ctr">
              <a:buNone/>
              <a:defRPr sz="1200"/>
            </a:lvl6pPr>
            <a:lvl7pPr marL="2057414" indent="0" algn="ctr">
              <a:buNone/>
              <a:defRPr sz="1200"/>
            </a:lvl7pPr>
            <a:lvl8pPr marL="2400315" indent="0" algn="ctr">
              <a:buNone/>
              <a:defRPr sz="1200"/>
            </a:lvl8pPr>
            <a:lvl9pPr marL="2743218"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93119C5D-BD97-4FEC-A6B9-0CEBBE071C62}"/>
              </a:ext>
            </a:extLst>
          </p:cNvPr>
          <p:cNvSpPr>
            <a:spLocks noGrp="1"/>
          </p:cNvSpPr>
          <p:nvPr>
            <p:ph type="dt" sz="half" idx="10"/>
          </p:nvPr>
        </p:nvSpPr>
        <p:spPr/>
        <p:txBody>
          <a:bodyPr/>
          <a:lstStyle>
            <a:lvl1pPr>
              <a:defRPr/>
            </a:lvl1pPr>
          </a:lstStyle>
          <a:p>
            <a:pPr>
              <a:defRPr/>
            </a:pPr>
            <a:fld id="{496C355F-1855-43A3-B251-3B69AF53BA73}" type="datetimeFigureOut">
              <a:rPr lang="en-US"/>
              <a:pPr>
                <a:defRPr/>
              </a:pPr>
              <a:t>7/25/2022</a:t>
            </a:fld>
            <a:endParaRPr lang="en-US"/>
          </a:p>
        </p:txBody>
      </p:sp>
      <p:sp>
        <p:nvSpPr>
          <p:cNvPr id="5" name="Footer Placeholder 4">
            <a:extLst>
              <a:ext uri="{FF2B5EF4-FFF2-40B4-BE49-F238E27FC236}">
                <a16:creationId xmlns:a16="http://schemas.microsoft.com/office/drawing/2014/main" xmlns="" id="{FE38AE2E-AF81-4E53-81F0-369D4D509C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7B10D59-BF88-4947-BFC1-ECD4BB5B3D72}"/>
              </a:ext>
            </a:extLst>
          </p:cNvPr>
          <p:cNvSpPr>
            <a:spLocks noGrp="1"/>
          </p:cNvSpPr>
          <p:nvPr>
            <p:ph type="sldNum" sz="quarter" idx="12"/>
          </p:nvPr>
        </p:nvSpPr>
        <p:spPr/>
        <p:txBody>
          <a:bodyPr/>
          <a:lstStyle>
            <a:lvl1pPr>
              <a:defRPr/>
            </a:lvl1pPr>
          </a:lstStyle>
          <a:p>
            <a:fld id="{FAA5C0F0-A6F9-4EEB-91C2-C27B593E13F1}" type="slidenum">
              <a:rPr lang="en-US" altLang="el-GR"/>
              <a:pPr/>
              <a:t>‹#›</a:t>
            </a:fld>
            <a:endParaRPr lang="en-US" altLang="el-GR"/>
          </a:p>
        </p:txBody>
      </p:sp>
    </p:spTree>
    <p:extLst>
      <p:ext uri="{BB962C8B-B14F-4D97-AF65-F5344CB8AC3E}">
        <p14:creationId xmlns:p14="http://schemas.microsoft.com/office/powerpoint/2010/main" xmlns="" val="924031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EEA2A7-4ADB-4965-817E-380138BE7144}"/>
              </a:ext>
            </a:extLst>
          </p:cNvPr>
          <p:cNvSpPr>
            <a:spLocks noGrp="1"/>
          </p:cNvSpPr>
          <p:nvPr>
            <p:ph type="dt" sz="half" idx="10"/>
          </p:nvPr>
        </p:nvSpPr>
        <p:spPr/>
        <p:txBody>
          <a:bodyPr/>
          <a:lstStyle>
            <a:lvl1pPr>
              <a:defRPr/>
            </a:lvl1pPr>
          </a:lstStyle>
          <a:p>
            <a:pPr>
              <a:defRPr/>
            </a:pPr>
            <a:fld id="{1EC2D040-CAC5-4EE5-A191-3B9CE0E3529A}" type="datetimeFigureOut">
              <a:rPr lang="en-US"/>
              <a:pPr>
                <a:defRPr/>
              </a:pPr>
              <a:t>7/25/2022</a:t>
            </a:fld>
            <a:endParaRPr lang="en-US"/>
          </a:p>
        </p:txBody>
      </p:sp>
      <p:sp>
        <p:nvSpPr>
          <p:cNvPr id="5" name="Footer Placeholder 4">
            <a:extLst>
              <a:ext uri="{FF2B5EF4-FFF2-40B4-BE49-F238E27FC236}">
                <a16:creationId xmlns:a16="http://schemas.microsoft.com/office/drawing/2014/main" xmlns="" id="{552B88C5-815F-4451-ADED-22303EE1CA5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F0DE589-2048-47E2-A2AA-10AFD1415D28}"/>
              </a:ext>
            </a:extLst>
          </p:cNvPr>
          <p:cNvSpPr>
            <a:spLocks noGrp="1"/>
          </p:cNvSpPr>
          <p:nvPr>
            <p:ph type="sldNum" sz="quarter" idx="12"/>
          </p:nvPr>
        </p:nvSpPr>
        <p:spPr/>
        <p:txBody>
          <a:bodyPr/>
          <a:lstStyle>
            <a:lvl1pPr>
              <a:defRPr/>
            </a:lvl1pPr>
          </a:lstStyle>
          <a:p>
            <a:fld id="{7F319C49-8821-4101-A700-4FAE00E7DDD6}" type="slidenum">
              <a:rPr lang="en-US" altLang="el-GR"/>
              <a:pPr/>
              <a:t>‹#›</a:t>
            </a:fld>
            <a:endParaRPr lang="en-US" altLang="el-GR"/>
          </a:p>
        </p:txBody>
      </p:sp>
    </p:spTree>
    <p:extLst>
      <p:ext uri="{BB962C8B-B14F-4D97-AF65-F5344CB8AC3E}">
        <p14:creationId xmlns:p14="http://schemas.microsoft.com/office/powerpoint/2010/main" xmlns="" val="30306998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3" indent="0">
              <a:buNone/>
              <a:defRPr sz="1500">
                <a:solidFill>
                  <a:schemeClr val="tx1">
                    <a:tint val="75000"/>
                  </a:schemeClr>
                </a:solidFill>
              </a:defRPr>
            </a:lvl2pPr>
            <a:lvl3pPr marL="685804" indent="0">
              <a:buNone/>
              <a:defRPr sz="1350">
                <a:solidFill>
                  <a:schemeClr val="tx1">
                    <a:tint val="75000"/>
                  </a:schemeClr>
                </a:solidFill>
              </a:defRPr>
            </a:lvl3pPr>
            <a:lvl4pPr marL="1028707" indent="0">
              <a:buNone/>
              <a:defRPr sz="1200">
                <a:solidFill>
                  <a:schemeClr val="tx1">
                    <a:tint val="75000"/>
                  </a:schemeClr>
                </a:solidFill>
              </a:defRPr>
            </a:lvl4pPr>
            <a:lvl5pPr marL="1371608" indent="0">
              <a:buNone/>
              <a:defRPr sz="1200">
                <a:solidFill>
                  <a:schemeClr val="tx1">
                    <a:tint val="75000"/>
                  </a:schemeClr>
                </a:solidFill>
              </a:defRPr>
            </a:lvl5pPr>
            <a:lvl6pPr marL="1714511" indent="0">
              <a:buNone/>
              <a:defRPr sz="1200">
                <a:solidFill>
                  <a:schemeClr val="tx1">
                    <a:tint val="75000"/>
                  </a:schemeClr>
                </a:solidFill>
              </a:defRPr>
            </a:lvl6pPr>
            <a:lvl7pPr marL="2057414" indent="0">
              <a:buNone/>
              <a:defRPr sz="1200">
                <a:solidFill>
                  <a:schemeClr val="tx1">
                    <a:tint val="75000"/>
                  </a:schemeClr>
                </a:solidFill>
              </a:defRPr>
            </a:lvl7pPr>
            <a:lvl8pPr marL="2400315" indent="0">
              <a:buNone/>
              <a:defRPr sz="1200">
                <a:solidFill>
                  <a:schemeClr val="tx1">
                    <a:tint val="75000"/>
                  </a:schemeClr>
                </a:solidFill>
              </a:defRPr>
            </a:lvl8pPr>
            <a:lvl9pPr marL="2743218"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8D48561-FFEF-402E-AEE2-CCAAE73CDFA4}"/>
              </a:ext>
            </a:extLst>
          </p:cNvPr>
          <p:cNvSpPr>
            <a:spLocks noGrp="1"/>
          </p:cNvSpPr>
          <p:nvPr>
            <p:ph type="dt" sz="half" idx="10"/>
          </p:nvPr>
        </p:nvSpPr>
        <p:spPr/>
        <p:txBody>
          <a:bodyPr/>
          <a:lstStyle>
            <a:lvl1pPr>
              <a:defRPr/>
            </a:lvl1pPr>
          </a:lstStyle>
          <a:p>
            <a:pPr>
              <a:defRPr/>
            </a:pPr>
            <a:fld id="{34B95C49-E2D4-44C7-93F6-347200E919FE}" type="datetimeFigureOut">
              <a:rPr lang="en-US"/>
              <a:pPr>
                <a:defRPr/>
              </a:pPr>
              <a:t>7/25/2022</a:t>
            </a:fld>
            <a:endParaRPr lang="en-US"/>
          </a:p>
        </p:txBody>
      </p:sp>
      <p:sp>
        <p:nvSpPr>
          <p:cNvPr id="5" name="Footer Placeholder 4">
            <a:extLst>
              <a:ext uri="{FF2B5EF4-FFF2-40B4-BE49-F238E27FC236}">
                <a16:creationId xmlns:a16="http://schemas.microsoft.com/office/drawing/2014/main" xmlns="" id="{EDD4FB1C-4929-4393-B4FE-804FEA30233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FE8D77E-32E9-4A1C-BCFB-99F737017C6D}"/>
              </a:ext>
            </a:extLst>
          </p:cNvPr>
          <p:cNvSpPr>
            <a:spLocks noGrp="1"/>
          </p:cNvSpPr>
          <p:nvPr>
            <p:ph type="sldNum" sz="quarter" idx="12"/>
          </p:nvPr>
        </p:nvSpPr>
        <p:spPr/>
        <p:txBody>
          <a:bodyPr/>
          <a:lstStyle>
            <a:lvl1pPr>
              <a:defRPr/>
            </a:lvl1pPr>
          </a:lstStyle>
          <a:p>
            <a:fld id="{7D148054-3167-41F6-A781-DC568EA9D2BD}" type="slidenum">
              <a:rPr lang="en-US" altLang="el-GR"/>
              <a:pPr/>
              <a:t>‹#›</a:t>
            </a:fld>
            <a:endParaRPr lang="en-US" altLang="el-GR"/>
          </a:p>
        </p:txBody>
      </p:sp>
    </p:spTree>
    <p:extLst>
      <p:ext uri="{BB962C8B-B14F-4D97-AF65-F5344CB8AC3E}">
        <p14:creationId xmlns:p14="http://schemas.microsoft.com/office/powerpoint/2010/main" xmlns="" val="32953134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FAA101DA-0FB0-4E1D-BC9C-84E44FC03D7A}"/>
              </a:ext>
            </a:extLst>
          </p:cNvPr>
          <p:cNvSpPr>
            <a:spLocks noGrp="1"/>
          </p:cNvSpPr>
          <p:nvPr>
            <p:ph type="dt" sz="half" idx="10"/>
          </p:nvPr>
        </p:nvSpPr>
        <p:spPr/>
        <p:txBody>
          <a:bodyPr/>
          <a:lstStyle>
            <a:lvl1pPr>
              <a:defRPr/>
            </a:lvl1pPr>
          </a:lstStyle>
          <a:p>
            <a:pPr>
              <a:defRPr/>
            </a:pPr>
            <a:fld id="{210CBF3C-95A3-4C0F-B758-4FCF9AED8402}" type="datetimeFigureOut">
              <a:rPr lang="en-US"/>
              <a:pPr>
                <a:defRPr/>
              </a:pPr>
              <a:t>7/25/2022</a:t>
            </a:fld>
            <a:endParaRPr lang="en-US"/>
          </a:p>
        </p:txBody>
      </p:sp>
      <p:sp>
        <p:nvSpPr>
          <p:cNvPr id="6" name="Footer Placeholder 4">
            <a:extLst>
              <a:ext uri="{FF2B5EF4-FFF2-40B4-BE49-F238E27FC236}">
                <a16:creationId xmlns:a16="http://schemas.microsoft.com/office/drawing/2014/main" xmlns="" id="{DDE7D875-6125-4909-9894-3FCD10186E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56994F30-9FD4-424F-AF80-8C3B75E93AEC}"/>
              </a:ext>
            </a:extLst>
          </p:cNvPr>
          <p:cNvSpPr>
            <a:spLocks noGrp="1"/>
          </p:cNvSpPr>
          <p:nvPr>
            <p:ph type="sldNum" sz="quarter" idx="12"/>
          </p:nvPr>
        </p:nvSpPr>
        <p:spPr/>
        <p:txBody>
          <a:bodyPr/>
          <a:lstStyle>
            <a:lvl1pPr>
              <a:defRPr/>
            </a:lvl1pPr>
          </a:lstStyle>
          <a:p>
            <a:fld id="{145DF1D0-088B-4CE8-943A-BFA7CDF14AED}" type="slidenum">
              <a:rPr lang="en-US" altLang="el-GR"/>
              <a:pPr/>
              <a:t>‹#›</a:t>
            </a:fld>
            <a:endParaRPr lang="en-US" altLang="el-GR"/>
          </a:p>
        </p:txBody>
      </p:sp>
    </p:spTree>
    <p:extLst>
      <p:ext uri="{BB962C8B-B14F-4D97-AF65-F5344CB8AC3E}">
        <p14:creationId xmlns:p14="http://schemas.microsoft.com/office/powerpoint/2010/main" xmlns="" val="5666136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1800" b="1"/>
            </a:lvl1pPr>
            <a:lvl2pPr marL="342903" indent="0">
              <a:buNone/>
              <a:defRPr sz="1500" b="1"/>
            </a:lvl2pPr>
            <a:lvl3pPr marL="685804" indent="0">
              <a:buNone/>
              <a:defRPr sz="1350" b="1"/>
            </a:lvl3pPr>
            <a:lvl4pPr marL="1028707" indent="0">
              <a:buNone/>
              <a:defRPr sz="1200" b="1"/>
            </a:lvl4pPr>
            <a:lvl5pPr marL="1371608" indent="0">
              <a:buNone/>
              <a:defRPr sz="1200" b="1"/>
            </a:lvl5pPr>
            <a:lvl6pPr marL="1714511" indent="0">
              <a:buNone/>
              <a:defRPr sz="1200" b="1"/>
            </a:lvl6pPr>
            <a:lvl7pPr marL="2057414" indent="0">
              <a:buNone/>
              <a:defRPr sz="1200" b="1"/>
            </a:lvl7pPr>
            <a:lvl8pPr marL="2400315" indent="0">
              <a:buNone/>
              <a:defRPr sz="1200" b="1"/>
            </a:lvl8pPr>
            <a:lvl9pPr marL="2743218"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4"/>
            <a:ext cx="5183188" cy="823912"/>
          </a:xfrm>
        </p:spPr>
        <p:txBody>
          <a:bodyPr anchor="b"/>
          <a:lstStyle>
            <a:lvl1pPr marL="0" indent="0">
              <a:buNone/>
              <a:defRPr sz="1800" b="1"/>
            </a:lvl1pPr>
            <a:lvl2pPr marL="342903" indent="0">
              <a:buNone/>
              <a:defRPr sz="1500" b="1"/>
            </a:lvl2pPr>
            <a:lvl3pPr marL="685804" indent="0">
              <a:buNone/>
              <a:defRPr sz="1350" b="1"/>
            </a:lvl3pPr>
            <a:lvl4pPr marL="1028707" indent="0">
              <a:buNone/>
              <a:defRPr sz="1200" b="1"/>
            </a:lvl4pPr>
            <a:lvl5pPr marL="1371608" indent="0">
              <a:buNone/>
              <a:defRPr sz="1200" b="1"/>
            </a:lvl5pPr>
            <a:lvl6pPr marL="1714511" indent="0">
              <a:buNone/>
              <a:defRPr sz="1200" b="1"/>
            </a:lvl6pPr>
            <a:lvl7pPr marL="2057414" indent="0">
              <a:buNone/>
              <a:defRPr sz="1200" b="1"/>
            </a:lvl7pPr>
            <a:lvl8pPr marL="2400315" indent="0">
              <a:buNone/>
              <a:defRPr sz="1200" b="1"/>
            </a:lvl8pPr>
            <a:lvl9pPr marL="2743218"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8B209FE6-922D-4BBC-92DF-2FCB6D270D10}"/>
              </a:ext>
            </a:extLst>
          </p:cNvPr>
          <p:cNvSpPr>
            <a:spLocks noGrp="1"/>
          </p:cNvSpPr>
          <p:nvPr>
            <p:ph type="dt" sz="half" idx="10"/>
          </p:nvPr>
        </p:nvSpPr>
        <p:spPr/>
        <p:txBody>
          <a:bodyPr/>
          <a:lstStyle>
            <a:lvl1pPr>
              <a:defRPr/>
            </a:lvl1pPr>
          </a:lstStyle>
          <a:p>
            <a:pPr>
              <a:defRPr/>
            </a:pPr>
            <a:fld id="{35BD32F6-40FC-4548-B5BA-E1EA82EDA1C6}" type="datetimeFigureOut">
              <a:rPr lang="en-US"/>
              <a:pPr>
                <a:defRPr/>
              </a:pPr>
              <a:t>7/25/2022</a:t>
            </a:fld>
            <a:endParaRPr lang="en-US"/>
          </a:p>
        </p:txBody>
      </p:sp>
      <p:sp>
        <p:nvSpPr>
          <p:cNvPr id="8" name="Footer Placeholder 4">
            <a:extLst>
              <a:ext uri="{FF2B5EF4-FFF2-40B4-BE49-F238E27FC236}">
                <a16:creationId xmlns:a16="http://schemas.microsoft.com/office/drawing/2014/main" xmlns="" id="{7959EF34-3AE1-4A8E-A75A-325D58710BE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20E19449-89D5-4207-BD63-711A574A41B3}"/>
              </a:ext>
            </a:extLst>
          </p:cNvPr>
          <p:cNvSpPr>
            <a:spLocks noGrp="1"/>
          </p:cNvSpPr>
          <p:nvPr>
            <p:ph type="sldNum" sz="quarter" idx="12"/>
          </p:nvPr>
        </p:nvSpPr>
        <p:spPr/>
        <p:txBody>
          <a:bodyPr/>
          <a:lstStyle>
            <a:lvl1pPr>
              <a:defRPr/>
            </a:lvl1pPr>
          </a:lstStyle>
          <a:p>
            <a:fld id="{3EE20C44-3C01-480C-8B6D-3272D8F0EDFA}" type="slidenum">
              <a:rPr lang="en-US" altLang="el-GR"/>
              <a:pPr/>
              <a:t>‹#›</a:t>
            </a:fld>
            <a:endParaRPr lang="en-US" altLang="el-GR"/>
          </a:p>
        </p:txBody>
      </p:sp>
    </p:spTree>
    <p:extLst>
      <p:ext uri="{BB962C8B-B14F-4D97-AF65-F5344CB8AC3E}">
        <p14:creationId xmlns:p14="http://schemas.microsoft.com/office/powerpoint/2010/main" xmlns="" val="36545999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CE2ED9C6-C4FC-480B-8A32-03FB80A1F467}"/>
              </a:ext>
            </a:extLst>
          </p:cNvPr>
          <p:cNvSpPr>
            <a:spLocks noGrp="1"/>
          </p:cNvSpPr>
          <p:nvPr>
            <p:ph type="dt" sz="half" idx="10"/>
          </p:nvPr>
        </p:nvSpPr>
        <p:spPr/>
        <p:txBody>
          <a:bodyPr/>
          <a:lstStyle>
            <a:lvl1pPr>
              <a:defRPr/>
            </a:lvl1pPr>
          </a:lstStyle>
          <a:p>
            <a:pPr>
              <a:defRPr/>
            </a:pPr>
            <a:fld id="{419E3893-BE43-435D-A65F-5A431959D33E}" type="datetimeFigureOut">
              <a:rPr lang="en-US"/>
              <a:pPr>
                <a:defRPr/>
              </a:pPr>
              <a:t>7/25/2022</a:t>
            </a:fld>
            <a:endParaRPr lang="en-US"/>
          </a:p>
        </p:txBody>
      </p:sp>
      <p:sp>
        <p:nvSpPr>
          <p:cNvPr id="4" name="Footer Placeholder 4">
            <a:extLst>
              <a:ext uri="{FF2B5EF4-FFF2-40B4-BE49-F238E27FC236}">
                <a16:creationId xmlns:a16="http://schemas.microsoft.com/office/drawing/2014/main" xmlns="" id="{DE826171-E570-4B97-8AE3-C2CB5528371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845B70CE-A9CC-42AC-B513-8BC99FCED99C}"/>
              </a:ext>
            </a:extLst>
          </p:cNvPr>
          <p:cNvSpPr>
            <a:spLocks noGrp="1"/>
          </p:cNvSpPr>
          <p:nvPr>
            <p:ph type="sldNum" sz="quarter" idx="12"/>
          </p:nvPr>
        </p:nvSpPr>
        <p:spPr/>
        <p:txBody>
          <a:bodyPr/>
          <a:lstStyle>
            <a:lvl1pPr>
              <a:defRPr/>
            </a:lvl1pPr>
          </a:lstStyle>
          <a:p>
            <a:fld id="{F78A9F00-01D9-4D88-9472-30C2A71BA5FA}" type="slidenum">
              <a:rPr lang="en-US" altLang="el-GR"/>
              <a:pPr/>
              <a:t>‹#›</a:t>
            </a:fld>
            <a:endParaRPr lang="en-US" altLang="el-GR"/>
          </a:p>
        </p:txBody>
      </p:sp>
    </p:spTree>
    <p:extLst>
      <p:ext uri="{BB962C8B-B14F-4D97-AF65-F5344CB8AC3E}">
        <p14:creationId xmlns:p14="http://schemas.microsoft.com/office/powerpoint/2010/main" xmlns="" val="228313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08"/>
            <a:ext cx="10363201" cy="1362075"/>
          </a:xfrm>
        </p:spPr>
        <p:txBody>
          <a:bodyPr anchor="t"/>
          <a:lstStyle>
            <a:lvl1pPr algn="l">
              <a:defRPr sz="3970" b="1" cap="all"/>
            </a:lvl1pPr>
          </a:lstStyle>
          <a:p>
            <a:r>
              <a:rPr lang="en-US"/>
              <a:t>Click to edit Master title style</a:t>
            </a:r>
            <a:endParaRPr lang="el-GR"/>
          </a:p>
        </p:txBody>
      </p:sp>
      <p:sp>
        <p:nvSpPr>
          <p:cNvPr id="3" name="Text Placeholder 2"/>
          <p:cNvSpPr>
            <a:spLocks noGrp="1"/>
          </p:cNvSpPr>
          <p:nvPr>
            <p:ph type="body" idx="1"/>
          </p:nvPr>
        </p:nvSpPr>
        <p:spPr>
          <a:xfrm>
            <a:off x="963083" y="2906721"/>
            <a:ext cx="10363201" cy="1500187"/>
          </a:xfrm>
        </p:spPr>
        <p:txBody>
          <a:bodyPr anchor="b"/>
          <a:lstStyle>
            <a:lvl1pPr marL="0" indent="0">
              <a:buNone/>
              <a:defRPr sz="2027">
                <a:solidFill>
                  <a:schemeClr val="tx1">
                    <a:tint val="75000"/>
                  </a:schemeClr>
                </a:solidFill>
              </a:defRPr>
            </a:lvl1pPr>
            <a:lvl2pPr marL="456844" indent="0">
              <a:buNone/>
              <a:defRPr sz="1774">
                <a:solidFill>
                  <a:schemeClr val="tx1">
                    <a:tint val="75000"/>
                  </a:schemeClr>
                </a:solidFill>
              </a:defRPr>
            </a:lvl2pPr>
            <a:lvl3pPr marL="913687" indent="0">
              <a:buNone/>
              <a:defRPr sz="1605">
                <a:solidFill>
                  <a:schemeClr val="tx1">
                    <a:tint val="75000"/>
                  </a:schemeClr>
                </a:solidFill>
              </a:defRPr>
            </a:lvl3pPr>
            <a:lvl4pPr marL="1370534" indent="0">
              <a:buNone/>
              <a:defRPr sz="1436">
                <a:solidFill>
                  <a:schemeClr val="tx1">
                    <a:tint val="75000"/>
                  </a:schemeClr>
                </a:solidFill>
              </a:defRPr>
            </a:lvl4pPr>
            <a:lvl5pPr marL="1827377" indent="0">
              <a:buNone/>
              <a:defRPr sz="1436">
                <a:solidFill>
                  <a:schemeClr val="tx1">
                    <a:tint val="75000"/>
                  </a:schemeClr>
                </a:solidFill>
              </a:defRPr>
            </a:lvl5pPr>
            <a:lvl6pPr marL="2284222" indent="0">
              <a:buNone/>
              <a:defRPr sz="1436">
                <a:solidFill>
                  <a:schemeClr val="tx1">
                    <a:tint val="75000"/>
                  </a:schemeClr>
                </a:solidFill>
              </a:defRPr>
            </a:lvl6pPr>
            <a:lvl7pPr marL="2741068" indent="0">
              <a:buNone/>
              <a:defRPr sz="1436">
                <a:solidFill>
                  <a:schemeClr val="tx1">
                    <a:tint val="75000"/>
                  </a:schemeClr>
                </a:solidFill>
              </a:defRPr>
            </a:lvl7pPr>
            <a:lvl8pPr marL="3197913" indent="0">
              <a:buNone/>
              <a:defRPr sz="1436">
                <a:solidFill>
                  <a:schemeClr val="tx1">
                    <a:tint val="75000"/>
                  </a:schemeClr>
                </a:solidFill>
              </a:defRPr>
            </a:lvl8pPr>
            <a:lvl9pPr marL="3654756" indent="0">
              <a:buNone/>
              <a:defRPr sz="14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pPr/>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2901295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8DC996B-B11E-4341-9AC9-DF5025D6D139}"/>
              </a:ext>
            </a:extLst>
          </p:cNvPr>
          <p:cNvSpPr>
            <a:spLocks noGrp="1"/>
          </p:cNvSpPr>
          <p:nvPr>
            <p:ph type="dt" sz="half" idx="10"/>
          </p:nvPr>
        </p:nvSpPr>
        <p:spPr/>
        <p:txBody>
          <a:bodyPr/>
          <a:lstStyle>
            <a:lvl1pPr>
              <a:defRPr/>
            </a:lvl1pPr>
          </a:lstStyle>
          <a:p>
            <a:pPr>
              <a:defRPr/>
            </a:pPr>
            <a:fld id="{7036029C-9D29-46A4-B96A-64AAD512477D}" type="datetimeFigureOut">
              <a:rPr lang="en-US"/>
              <a:pPr>
                <a:defRPr/>
              </a:pPr>
              <a:t>7/25/2022</a:t>
            </a:fld>
            <a:endParaRPr lang="en-US"/>
          </a:p>
        </p:txBody>
      </p:sp>
      <p:sp>
        <p:nvSpPr>
          <p:cNvPr id="3" name="Footer Placeholder 4">
            <a:extLst>
              <a:ext uri="{FF2B5EF4-FFF2-40B4-BE49-F238E27FC236}">
                <a16:creationId xmlns:a16="http://schemas.microsoft.com/office/drawing/2014/main" xmlns="" id="{F6FB57E0-0FF4-4DC1-B667-C5293637FD2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039D961C-2CBE-4EF1-BFF3-A613CB702B42}"/>
              </a:ext>
            </a:extLst>
          </p:cNvPr>
          <p:cNvSpPr>
            <a:spLocks noGrp="1"/>
          </p:cNvSpPr>
          <p:nvPr>
            <p:ph type="sldNum" sz="quarter" idx="12"/>
          </p:nvPr>
        </p:nvSpPr>
        <p:spPr/>
        <p:txBody>
          <a:bodyPr/>
          <a:lstStyle>
            <a:lvl1pPr>
              <a:defRPr/>
            </a:lvl1pPr>
          </a:lstStyle>
          <a:p>
            <a:fld id="{F0F861D7-CCC5-47F9-A253-9E15B6C3AD41}" type="slidenum">
              <a:rPr lang="en-US" altLang="el-GR"/>
              <a:pPr/>
              <a:t>‹#›</a:t>
            </a:fld>
            <a:endParaRPr lang="en-US" altLang="el-GR"/>
          </a:p>
        </p:txBody>
      </p:sp>
    </p:spTree>
    <p:extLst>
      <p:ext uri="{BB962C8B-B14F-4D97-AF65-F5344CB8AC3E}">
        <p14:creationId xmlns:p14="http://schemas.microsoft.com/office/powerpoint/2010/main" xmlns="" val="4104883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8" cy="3811588"/>
          </a:xfrm>
        </p:spPr>
        <p:txBody>
          <a:bodyPr/>
          <a:lstStyle>
            <a:lvl1pPr marL="0" indent="0">
              <a:buNone/>
              <a:defRPr sz="1200"/>
            </a:lvl1pPr>
            <a:lvl2pPr marL="342903" indent="0">
              <a:buNone/>
              <a:defRPr sz="1050"/>
            </a:lvl2pPr>
            <a:lvl3pPr marL="685804" indent="0">
              <a:buNone/>
              <a:defRPr sz="900"/>
            </a:lvl3pPr>
            <a:lvl4pPr marL="1028707" indent="0">
              <a:buNone/>
              <a:defRPr sz="750"/>
            </a:lvl4pPr>
            <a:lvl5pPr marL="1371608" indent="0">
              <a:buNone/>
              <a:defRPr sz="750"/>
            </a:lvl5pPr>
            <a:lvl6pPr marL="1714511" indent="0">
              <a:buNone/>
              <a:defRPr sz="750"/>
            </a:lvl6pPr>
            <a:lvl7pPr marL="2057414" indent="0">
              <a:buNone/>
              <a:defRPr sz="750"/>
            </a:lvl7pPr>
            <a:lvl8pPr marL="2400315" indent="0">
              <a:buNone/>
              <a:defRPr sz="750"/>
            </a:lvl8pPr>
            <a:lvl9pPr marL="2743218"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9C14AD3B-8FD4-4685-8286-AFB5E5AB11CD}"/>
              </a:ext>
            </a:extLst>
          </p:cNvPr>
          <p:cNvSpPr>
            <a:spLocks noGrp="1"/>
          </p:cNvSpPr>
          <p:nvPr>
            <p:ph type="dt" sz="half" idx="10"/>
          </p:nvPr>
        </p:nvSpPr>
        <p:spPr/>
        <p:txBody>
          <a:bodyPr/>
          <a:lstStyle>
            <a:lvl1pPr>
              <a:defRPr/>
            </a:lvl1pPr>
          </a:lstStyle>
          <a:p>
            <a:pPr>
              <a:defRPr/>
            </a:pPr>
            <a:fld id="{43AEDC84-17ED-4C69-B3D5-12CC2A4B0ECA}" type="datetimeFigureOut">
              <a:rPr lang="en-US"/>
              <a:pPr>
                <a:defRPr/>
              </a:pPr>
              <a:t>7/25/2022</a:t>
            </a:fld>
            <a:endParaRPr lang="en-US"/>
          </a:p>
        </p:txBody>
      </p:sp>
      <p:sp>
        <p:nvSpPr>
          <p:cNvPr id="6" name="Footer Placeholder 4">
            <a:extLst>
              <a:ext uri="{FF2B5EF4-FFF2-40B4-BE49-F238E27FC236}">
                <a16:creationId xmlns:a16="http://schemas.microsoft.com/office/drawing/2014/main" xmlns="" id="{00CA3BF3-915B-452D-955B-6864E9E10D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1C1919F-29CB-49FA-B6A9-8381D1B6EEAC}"/>
              </a:ext>
            </a:extLst>
          </p:cNvPr>
          <p:cNvSpPr>
            <a:spLocks noGrp="1"/>
          </p:cNvSpPr>
          <p:nvPr>
            <p:ph type="sldNum" sz="quarter" idx="12"/>
          </p:nvPr>
        </p:nvSpPr>
        <p:spPr/>
        <p:txBody>
          <a:bodyPr/>
          <a:lstStyle>
            <a:lvl1pPr>
              <a:defRPr/>
            </a:lvl1pPr>
          </a:lstStyle>
          <a:p>
            <a:fld id="{24568835-ECDE-4970-8B0D-FC41DAA6FB33}" type="slidenum">
              <a:rPr lang="en-US" altLang="el-GR"/>
              <a:pPr/>
              <a:t>‹#›</a:t>
            </a:fld>
            <a:endParaRPr lang="en-US" altLang="el-GR"/>
          </a:p>
        </p:txBody>
      </p:sp>
    </p:spTree>
    <p:extLst>
      <p:ext uri="{BB962C8B-B14F-4D97-AF65-F5344CB8AC3E}">
        <p14:creationId xmlns:p14="http://schemas.microsoft.com/office/powerpoint/2010/main" xmlns="" val="1808179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rtlCol="0">
            <a:normAutofit/>
          </a:bodyPr>
          <a:lstStyle>
            <a:lvl1pPr marL="0" indent="0">
              <a:buNone/>
              <a:defRPr sz="2400"/>
            </a:lvl1pPr>
            <a:lvl2pPr marL="342903" indent="0">
              <a:buNone/>
              <a:defRPr sz="2100"/>
            </a:lvl2pPr>
            <a:lvl3pPr marL="685804" indent="0">
              <a:buNone/>
              <a:defRPr sz="1800"/>
            </a:lvl3pPr>
            <a:lvl4pPr marL="1028707" indent="0">
              <a:buNone/>
              <a:defRPr sz="1500"/>
            </a:lvl4pPr>
            <a:lvl5pPr marL="1371608" indent="0">
              <a:buNone/>
              <a:defRPr sz="1500"/>
            </a:lvl5pPr>
            <a:lvl6pPr marL="1714511" indent="0">
              <a:buNone/>
              <a:defRPr sz="1500"/>
            </a:lvl6pPr>
            <a:lvl7pPr marL="2057414" indent="0">
              <a:buNone/>
              <a:defRPr sz="1500"/>
            </a:lvl7pPr>
            <a:lvl8pPr marL="2400315" indent="0">
              <a:buNone/>
              <a:defRPr sz="1500"/>
            </a:lvl8pPr>
            <a:lvl9pPr marL="2743218"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1200"/>
            </a:lvl1pPr>
            <a:lvl2pPr marL="342903" indent="0">
              <a:buNone/>
              <a:defRPr sz="1050"/>
            </a:lvl2pPr>
            <a:lvl3pPr marL="685804" indent="0">
              <a:buNone/>
              <a:defRPr sz="900"/>
            </a:lvl3pPr>
            <a:lvl4pPr marL="1028707" indent="0">
              <a:buNone/>
              <a:defRPr sz="750"/>
            </a:lvl4pPr>
            <a:lvl5pPr marL="1371608" indent="0">
              <a:buNone/>
              <a:defRPr sz="750"/>
            </a:lvl5pPr>
            <a:lvl6pPr marL="1714511" indent="0">
              <a:buNone/>
              <a:defRPr sz="750"/>
            </a:lvl6pPr>
            <a:lvl7pPr marL="2057414" indent="0">
              <a:buNone/>
              <a:defRPr sz="750"/>
            </a:lvl7pPr>
            <a:lvl8pPr marL="2400315" indent="0">
              <a:buNone/>
              <a:defRPr sz="750"/>
            </a:lvl8pPr>
            <a:lvl9pPr marL="2743218"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95DE77E7-41B8-42CC-BA66-69908ACB08BF}"/>
              </a:ext>
            </a:extLst>
          </p:cNvPr>
          <p:cNvSpPr>
            <a:spLocks noGrp="1"/>
          </p:cNvSpPr>
          <p:nvPr>
            <p:ph type="dt" sz="half" idx="10"/>
          </p:nvPr>
        </p:nvSpPr>
        <p:spPr/>
        <p:txBody>
          <a:bodyPr/>
          <a:lstStyle>
            <a:lvl1pPr>
              <a:defRPr/>
            </a:lvl1pPr>
          </a:lstStyle>
          <a:p>
            <a:pPr>
              <a:defRPr/>
            </a:pPr>
            <a:fld id="{B6404907-78EC-429E-907D-A01551531B74}" type="datetimeFigureOut">
              <a:rPr lang="en-US"/>
              <a:pPr>
                <a:defRPr/>
              </a:pPr>
              <a:t>7/25/2022</a:t>
            </a:fld>
            <a:endParaRPr lang="en-US"/>
          </a:p>
        </p:txBody>
      </p:sp>
      <p:sp>
        <p:nvSpPr>
          <p:cNvPr id="6" name="Footer Placeholder 4">
            <a:extLst>
              <a:ext uri="{FF2B5EF4-FFF2-40B4-BE49-F238E27FC236}">
                <a16:creationId xmlns:a16="http://schemas.microsoft.com/office/drawing/2014/main" xmlns="" id="{EF37CE6E-9458-4323-938B-1866A24A106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2F644519-D9BB-4E0A-891F-C5AB038A30B1}"/>
              </a:ext>
            </a:extLst>
          </p:cNvPr>
          <p:cNvSpPr>
            <a:spLocks noGrp="1"/>
          </p:cNvSpPr>
          <p:nvPr>
            <p:ph type="sldNum" sz="quarter" idx="12"/>
          </p:nvPr>
        </p:nvSpPr>
        <p:spPr/>
        <p:txBody>
          <a:bodyPr/>
          <a:lstStyle>
            <a:lvl1pPr>
              <a:defRPr/>
            </a:lvl1pPr>
          </a:lstStyle>
          <a:p>
            <a:fld id="{9B39AA55-D00F-40B7-BC62-30DC76CE73E0}" type="slidenum">
              <a:rPr lang="en-US" altLang="el-GR"/>
              <a:pPr/>
              <a:t>‹#›</a:t>
            </a:fld>
            <a:endParaRPr lang="en-US" altLang="el-GR"/>
          </a:p>
        </p:txBody>
      </p:sp>
    </p:spTree>
    <p:extLst>
      <p:ext uri="{BB962C8B-B14F-4D97-AF65-F5344CB8AC3E}">
        <p14:creationId xmlns:p14="http://schemas.microsoft.com/office/powerpoint/2010/main" xmlns="" val="14220604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1FD7D1-12FD-43AC-819E-1A2B2E109436}"/>
              </a:ext>
            </a:extLst>
          </p:cNvPr>
          <p:cNvSpPr>
            <a:spLocks noGrp="1"/>
          </p:cNvSpPr>
          <p:nvPr>
            <p:ph type="dt" sz="half" idx="10"/>
          </p:nvPr>
        </p:nvSpPr>
        <p:spPr/>
        <p:txBody>
          <a:bodyPr/>
          <a:lstStyle>
            <a:lvl1pPr>
              <a:defRPr/>
            </a:lvl1pPr>
          </a:lstStyle>
          <a:p>
            <a:pPr>
              <a:defRPr/>
            </a:pPr>
            <a:fld id="{9E252903-B853-461F-A107-72969F381F93}" type="datetimeFigureOut">
              <a:rPr lang="en-US"/>
              <a:pPr>
                <a:defRPr/>
              </a:pPr>
              <a:t>7/25/2022</a:t>
            </a:fld>
            <a:endParaRPr lang="en-US"/>
          </a:p>
        </p:txBody>
      </p:sp>
      <p:sp>
        <p:nvSpPr>
          <p:cNvPr id="5" name="Footer Placeholder 4">
            <a:extLst>
              <a:ext uri="{FF2B5EF4-FFF2-40B4-BE49-F238E27FC236}">
                <a16:creationId xmlns:a16="http://schemas.microsoft.com/office/drawing/2014/main" xmlns="" id="{6CE05749-F7FD-44F8-8B35-53CC1124F1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060AECA-4987-4428-AB47-98A53655746F}"/>
              </a:ext>
            </a:extLst>
          </p:cNvPr>
          <p:cNvSpPr>
            <a:spLocks noGrp="1"/>
          </p:cNvSpPr>
          <p:nvPr>
            <p:ph type="sldNum" sz="quarter" idx="12"/>
          </p:nvPr>
        </p:nvSpPr>
        <p:spPr/>
        <p:txBody>
          <a:bodyPr/>
          <a:lstStyle>
            <a:lvl1pPr>
              <a:defRPr/>
            </a:lvl1pPr>
          </a:lstStyle>
          <a:p>
            <a:fld id="{420FB483-3622-415F-AAAC-604E67FAFB90}" type="slidenum">
              <a:rPr lang="en-US" altLang="el-GR"/>
              <a:pPr/>
              <a:t>‹#›</a:t>
            </a:fld>
            <a:endParaRPr lang="en-US" altLang="el-GR"/>
          </a:p>
        </p:txBody>
      </p:sp>
    </p:spTree>
    <p:extLst>
      <p:ext uri="{BB962C8B-B14F-4D97-AF65-F5344CB8AC3E}">
        <p14:creationId xmlns:p14="http://schemas.microsoft.com/office/powerpoint/2010/main" xmlns="" val="28668433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EC264BA-D2B3-46D5-A4DA-CEC7257F18B6}"/>
              </a:ext>
            </a:extLst>
          </p:cNvPr>
          <p:cNvSpPr>
            <a:spLocks noGrp="1"/>
          </p:cNvSpPr>
          <p:nvPr>
            <p:ph type="dt" sz="half" idx="10"/>
          </p:nvPr>
        </p:nvSpPr>
        <p:spPr/>
        <p:txBody>
          <a:bodyPr/>
          <a:lstStyle>
            <a:lvl1pPr>
              <a:defRPr/>
            </a:lvl1pPr>
          </a:lstStyle>
          <a:p>
            <a:pPr>
              <a:defRPr/>
            </a:pPr>
            <a:fld id="{C5C42466-D7D4-483C-B31C-36377E487ACB}" type="datetimeFigureOut">
              <a:rPr lang="en-US"/>
              <a:pPr>
                <a:defRPr/>
              </a:pPr>
              <a:t>7/25/2022</a:t>
            </a:fld>
            <a:endParaRPr lang="en-US"/>
          </a:p>
        </p:txBody>
      </p:sp>
      <p:sp>
        <p:nvSpPr>
          <p:cNvPr id="5" name="Footer Placeholder 4">
            <a:extLst>
              <a:ext uri="{FF2B5EF4-FFF2-40B4-BE49-F238E27FC236}">
                <a16:creationId xmlns:a16="http://schemas.microsoft.com/office/drawing/2014/main" xmlns="" id="{8B56D9C0-A816-4A99-BA57-DBADBF2E06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253DAB8-01BA-4B85-8BAF-57F5AFAB5911}"/>
              </a:ext>
            </a:extLst>
          </p:cNvPr>
          <p:cNvSpPr>
            <a:spLocks noGrp="1"/>
          </p:cNvSpPr>
          <p:nvPr>
            <p:ph type="sldNum" sz="quarter" idx="12"/>
          </p:nvPr>
        </p:nvSpPr>
        <p:spPr/>
        <p:txBody>
          <a:bodyPr/>
          <a:lstStyle>
            <a:lvl1pPr>
              <a:defRPr/>
            </a:lvl1pPr>
          </a:lstStyle>
          <a:p>
            <a:fld id="{9076271A-5FEC-4DCA-9859-9411904A62C0}" type="slidenum">
              <a:rPr lang="en-US" altLang="el-GR"/>
              <a:pPr/>
              <a:t>‹#›</a:t>
            </a:fld>
            <a:endParaRPr lang="en-US" altLang="el-GR"/>
          </a:p>
        </p:txBody>
      </p:sp>
    </p:spTree>
    <p:extLst>
      <p:ext uri="{BB962C8B-B14F-4D97-AF65-F5344CB8AC3E}">
        <p14:creationId xmlns:p14="http://schemas.microsoft.com/office/powerpoint/2010/main" xmlns="" val="2122128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346050"/>
          </a:xfrm>
        </p:spPr>
        <p:txBody>
          <a:bodyPr>
            <a:normAutofit/>
          </a:bodyPr>
          <a:lstStyle>
            <a:lvl1pPr algn="ctr">
              <a:defRPr sz="1600"/>
            </a:lvl1pPr>
          </a:lstStyle>
          <a:p>
            <a:r>
              <a:rPr lang="en-US" dirty="0"/>
              <a:t>Click to edit Master title style</a:t>
            </a:r>
          </a:p>
        </p:txBody>
      </p:sp>
      <p:sp>
        <p:nvSpPr>
          <p:cNvPr id="3" name="Content Placeholder 2"/>
          <p:cNvSpPr>
            <a:spLocks noGrp="1"/>
          </p:cNvSpPr>
          <p:nvPr>
            <p:ph sz="half" idx="1"/>
          </p:nvPr>
        </p:nvSpPr>
        <p:spPr>
          <a:xfrm>
            <a:off x="623392" y="764706"/>
            <a:ext cx="4876800" cy="2376264"/>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3"/>
          </p:nvPr>
        </p:nvSpPr>
        <p:spPr>
          <a:xfrm>
            <a:off x="5711957" y="3212976"/>
            <a:ext cx="4876800" cy="2376264"/>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sz="half" idx="14"/>
          </p:nvPr>
        </p:nvSpPr>
        <p:spPr>
          <a:xfrm>
            <a:off x="5711957" y="764705"/>
            <a:ext cx="4876800" cy="2376264"/>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sz="half" idx="15"/>
          </p:nvPr>
        </p:nvSpPr>
        <p:spPr>
          <a:xfrm>
            <a:off x="623392" y="3212976"/>
            <a:ext cx="4876800" cy="2376264"/>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CF19EBAA-2294-443D-8988-7B52D7E0356A}"/>
              </a:ext>
            </a:extLst>
          </p:cNvPr>
          <p:cNvSpPr>
            <a:spLocks noGrp="1"/>
          </p:cNvSpPr>
          <p:nvPr>
            <p:ph type="dt" sz="half" idx="16"/>
          </p:nvPr>
        </p:nvSpPr>
        <p:spPr/>
        <p:txBody>
          <a:bodyPr/>
          <a:lstStyle>
            <a:lvl1pPr>
              <a:defRPr/>
            </a:lvl1pPr>
          </a:lstStyle>
          <a:p>
            <a:pPr>
              <a:defRPr/>
            </a:pPr>
            <a:fld id="{2C97A27B-FFB3-4BF7-98F1-C258FE4A59EF}" type="datetimeFigureOut">
              <a:rPr lang="en-US"/>
              <a:pPr>
                <a:defRPr/>
              </a:pPr>
              <a:t>7/25/2022</a:t>
            </a:fld>
            <a:endParaRPr lang="en-US"/>
          </a:p>
        </p:txBody>
      </p:sp>
      <p:sp>
        <p:nvSpPr>
          <p:cNvPr id="11" name="Footer Placeholder 4">
            <a:extLst>
              <a:ext uri="{FF2B5EF4-FFF2-40B4-BE49-F238E27FC236}">
                <a16:creationId xmlns:a16="http://schemas.microsoft.com/office/drawing/2014/main" xmlns="" id="{45978A1C-E886-4E99-AD69-8516CBBB5CDD}"/>
              </a:ext>
            </a:extLst>
          </p:cNvPr>
          <p:cNvSpPr>
            <a:spLocks noGrp="1"/>
          </p:cNvSpPr>
          <p:nvPr>
            <p:ph type="ftr" sz="quarter" idx="17"/>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xmlns="" id="{7AEC9AE3-EC32-4B4E-A864-F54DC7C5E63C}"/>
              </a:ext>
            </a:extLst>
          </p:cNvPr>
          <p:cNvSpPr>
            <a:spLocks noGrp="1"/>
          </p:cNvSpPr>
          <p:nvPr>
            <p:ph type="sldNum" sz="quarter" idx="18"/>
          </p:nvPr>
        </p:nvSpPr>
        <p:spPr/>
        <p:txBody>
          <a:bodyPr/>
          <a:lstStyle>
            <a:lvl1pPr>
              <a:defRPr/>
            </a:lvl1pPr>
          </a:lstStyle>
          <a:p>
            <a:fld id="{B43AFF63-401A-41D0-92BF-3979330E1383}" type="slidenum">
              <a:rPr lang="en-US" altLang="el-GR"/>
              <a:pPr/>
              <a:t>‹#›</a:t>
            </a:fld>
            <a:endParaRPr lang="en-US" altLang="el-GR"/>
          </a:p>
        </p:txBody>
      </p:sp>
    </p:spTree>
    <p:extLst>
      <p:ext uri="{BB962C8B-B14F-4D97-AF65-F5344CB8AC3E}">
        <p14:creationId xmlns:p14="http://schemas.microsoft.com/office/powerpoint/2010/main" xmlns="" val="75409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721786" y="1895477"/>
            <a:ext cx="6394449" cy="5357813"/>
          </a:xfrm>
        </p:spPr>
        <p:txBody>
          <a:bodyPr/>
          <a:lstStyle>
            <a:lvl1pPr>
              <a:defRPr sz="2787"/>
            </a:lvl1pPr>
            <a:lvl2pPr>
              <a:defRPr sz="2365"/>
            </a:lvl2pPr>
            <a:lvl3pPr>
              <a:defRPr sz="2027"/>
            </a:lvl3pPr>
            <a:lvl4pPr>
              <a:defRPr sz="1774"/>
            </a:lvl4pPr>
            <a:lvl5pPr>
              <a:defRPr sz="1774"/>
            </a:lvl5pPr>
            <a:lvl6pPr>
              <a:defRPr sz="1774"/>
            </a:lvl6pPr>
            <a:lvl7pPr>
              <a:defRPr sz="1774"/>
            </a:lvl7pPr>
            <a:lvl8pPr>
              <a:defRPr sz="1774"/>
            </a:lvl8pPr>
            <a:lvl9pPr>
              <a:defRPr sz="17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7319434" y="1895477"/>
            <a:ext cx="6394450" cy="5357813"/>
          </a:xfrm>
        </p:spPr>
        <p:txBody>
          <a:bodyPr/>
          <a:lstStyle>
            <a:lvl1pPr>
              <a:defRPr sz="2787"/>
            </a:lvl1pPr>
            <a:lvl2pPr>
              <a:defRPr sz="2365"/>
            </a:lvl2pPr>
            <a:lvl3pPr>
              <a:defRPr sz="2027"/>
            </a:lvl3pPr>
            <a:lvl4pPr>
              <a:defRPr sz="1774"/>
            </a:lvl4pPr>
            <a:lvl5pPr>
              <a:defRPr sz="1774"/>
            </a:lvl5pPr>
            <a:lvl6pPr>
              <a:defRPr sz="1774"/>
            </a:lvl6pPr>
            <a:lvl7pPr>
              <a:defRPr sz="1774"/>
            </a:lvl7pPr>
            <a:lvl8pPr>
              <a:defRPr sz="1774"/>
            </a:lvl8pPr>
            <a:lvl9pPr>
              <a:defRPr sz="17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51087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4638"/>
            <a:ext cx="109728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365" b="1"/>
            </a:lvl1pPr>
            <a:lvl2pPr marL="456844" indent="0">
              <a:buNone/>
              <a:defRPr sz="2027" b="1"/>
            </a:lvl2pPr>
            <a:lvl3pPr marL="913687" indent="0">
              <a:buNone/>
              <a:defRPr sz="1774" b="1"/>
            </a:lvl3pPr>
            <a:lvl4pPr marL="1370534" indent="0">
              <a:buNone/>
              <a:defRPr sz="1605" b="1"/>
            </a:lvl4pPr>
            <a:lvl5pPr marL="1827377" indent="0">
              <a:buNone/>
              <a:defRPr sz="1605" b="1"/>
            </a:lvl5pPr>
            <a:lvl6pPr marL="2284222" indent="0">
              <a:buNone/>
              <a:defRPr sz="1605" b="1"/>
            </a:lvl6pPr>
            <a:lvl7pPr marL="2741068" indent="0">
              <a:buNone/>
              <a:defRPr sz="1605" b="1"/>
            </a:lvl7pPr>
            <a:lvl8pPr marL="3197913" indent="0">
              <a:buNone/>
              <a:defRPr sz="1605" b="1"/>
            </a:lvl8pPr>
            <a:lvl9pPr marL="3654756" indent="0">
              <a:buNone/>
              <a:defRPr sz="1605" b="1"/>
            </a:lvl9pPr>
          </a:lstStyle>
          <a:p>
            <a:pPr lvl="0"/>
            <a:r>
              <a:rPr lang="en-US"/>
              <a:t>Click to edit Master text styles</a:t>
            </a:r>
          </a:p>
        </p:txBody>
      </p:sp>
      <p:sp>
        <p:nvSpPr>
          <p:cNvPr id="4" name="Content Placeholder 3"/>
          <p:cNvSpPr>
            <a:spLocks noGrp="1"/>
          </p:cNvSpPr>
          <p:nvPr>
            <p:ph sz="half" idx="2"/>
          </p:nvPr>
        </p:nvSpPr>
        <p:spPr>
          <a:xfrm>
            <a:off x="609600" y="2174877"/>
            <a:ext cx="5386918" cy="3951288"/>
          </a:xfrm>
        </p:spPr>
        <p:txBody>
          <a:bodyPr/>
          <a:lstStyle>
            <a:lvl1pPr>
              <a:defRPr sz="2365"/>
            </a:lvl1pPr>
            <a:lvl2pPr>
              <a:defRPr sz="2027"/>
            </a:lvl2pPr>
            <a:lvl3pPr>
              <a:defRPr sz="1774"/>
            </a:lvl3pPr>
            <a:lvl4pPr>
              <a:defRPr sz="1605"/>
            </a:lvl4pPr>
            <a:lvl5pPr>
              <a:defRPr sz="1605"/>
            </a:lvl5pPr>
            <a:lvl6pPr>
              <a:defRPr sz="1605"/>
            </a:lvl6pPr>
            <a:lvl7pPr>
              <a:defRPr sz="1605"/>
            </a:lvl7pPr>
            <a:lvl8pPr>
              <a:defRPr sz="1605"/>
            </a:lvl8pPr>
            <a:lvl9pPr>
              <a:defRPr sz="16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365" b="1"/>
            </a:lvl1pPr>
            <a:lvl2pPr marL="456844" indent="0">
              <a:buNone/>
              <a:defRPr sz="2027" b="1"/>
            </a:lvl2pPr>
            <a:lvl3pPr marL="913687" indent="0">
              <a:buNone/>
              <a:defRPr sz="1774" b="1"/>
            </a:lvl3pPr>
            <a:lvl4pPr marL="1370534" indent="0">
              <a:buNone/>
              <a:defRPr sz="1605" b="1"/>
            </a:lvl4pPr>
            <a:lvl5pPr marL="1827377" indent="0">
              <a:buNone/>
              <a:defRPr sz="1605" b="1"/>
            </a:lvl5pPr>
            <a:lvl6pPr marL="2284222" indent="0">
              <a:buNone/>
              <a:defRPr sz="1605" b="1"/>
            </a:lvl6pPr>
            <a:lvl7pPr marL="2741068" indent="0">
              <a:buNone/>
              <a:defRPr sz="1605" b="1"/>
            </a:lvl7pPr>
            <a:lvl8pPr marL="3197913" indent="0">
              <a:buNone/>
              <a:defRPr sz="1605" b="1"/>
            </a:lvl8pPr>
            <a:lvl9pPr marL="3654756" indent="0">
              <a:buNone/>
              <a:defRPr sz="1605" b="1"/>
            </a:lvl9pPr>
          </a:lstStyle>
          <a:p>
            <a:pPr lvl="0"/>
            <a:r>
              <a:rPr lang="en-US"/>
              <a:t>Click to edit Master text styles</a:t>
            </a:r>
          </a:p>
        </p:txBody>
      </p:sp>
      <p:sp>
        <p:nvSpPr>
          <p:cNvPr id="6" name="Content Placeholder 5"/>
          <p:cNvSpPr>
            <a:spLocks noGrp="1"/>
          </p:cNvSpPr>
          <p:nvPr>
            <p:ph sz="quarter" idx="4"/>
          </p:nvPr>
        </p:nvSpPr>
        <p:spPr>
          <a:xfrm>
            <a:off x="6193367" y="2174877"/>
            <a:ext cx="5389033" cy="3951288"/>
          </a:xfrm>
        </p:spPr>
        <p:txBody>
          <a:bodyPr/>
          <a:lstStyle>
            <a:lvl1pPr>
              <a:defRPr sz="2365"/>
            </a:lvl1pPr>
            <a:lvl2pPr>
              <a:defRPr sz="2027"/>
            </a:lvl2pPr>
            <a:lvl3pPr>
              <a:defRPr sz="1774"/>
            </a:lvl3pPr>
            <a:lvl4pPr>
              <a:defRPr sz="1605"/>
            </a:lvl4pPr>
            <a:lvl5pPr>
              <a:defRPr sz="1605"/>
            </a:lvl5pPr>
            <a:lvl6pPr>
              <a:defRPr sz="1605"/>
            </a:lvl6pPr>
            <a:lvl7pPr>
              <a:defRPr sz="1605"/>
            </a:lvl7pPr>
            <a:lvl8pPr>
              <a:defRPr sz="1605"/>
            </a:lvl8pPr>
            <a:lvl9pPr>
              <a:defRPr sz="16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pPr/>
              <a:t>7/25/2022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45763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pPr/>
              <a:t>7/25/2022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314949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pPr/>
              <a:t>7/25/2022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30892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27" b="1"/>
            </a:lvl1pPr>
          </a:lstStyle>
          <a:p>
            <a:r>
              <a:rPr lang="en-US"/>
              <a:t>Click to edit Master title style</a:t>
            </a:r>
            <a:endParaRPr lang="el-GR"/>
          </a:p>
        </p:txBody>
      </p:sp>
      <p:sp>
        <p:nvSpPr>
          <p:cNvPr id="3" name="Content Placeholder 2"/>
          <p:cNvSpPr>
            <a:spLocks noGrp="1"/>
          </p:cNvSpPr>
          <p:nvPr>
            <p:ph idx="1"/>
          </p:nvPr>
        </p:nvSpPr>
        <p:spPr>
          <a:xfrm>
            <a:off x="4766734" y="273058"/>
            <a:ext cx="6815667" cy="5853113"/>
          </a:xfrm>
        </p:spPr>
        <p:txBody>
          <a:bodyPr/>
          <a:lstStyle>
            <a:lvl1pPr>
              <a:defRPr sz="3209"/>
            </a:lvl1pPr>
            <a:lvl2pPr>
              <a:defRPr sz="2787"/>
            </a:lvl2pPr>
            <a:lvl3pPr>
              <a:defRPr sz="2365"/>
            </a:lvl3pPr>
            <a:lvl4pPr>
              <a:defRPr sz="2027"/>
            </a:lvl4pPr>
            <a:lvl5pPr>
              <a:defRPr sz="2027"/>
            </a:lvl5pPr>
            <a:lvl6pPr>
              <a:defRPr sz="2027"/>
            </a:lvl6pPr>
            <a:lvl7pPr>
              <a:defRPr sz="2027"/>
            </a:lvl7pPr>
            <a:lvl8pPr>
              <a:defRPr sz="2027"/>
            </a:lvl8pPr>
            <a:lvl9pPr>
              <a:defRPr sz="20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09600" y="1435108"/>
            <a:ext cx="4011084" cy="4691063"/>
          </a:xfrm>
        </p:spPr>
        <p:txBody>
          <a:bodyPr/>
          <a:lstStyle>
            <a:lvl1pPr marL="0" indent="0">
              <a:buNone/>
              <a:defRPr sz="1436"/>
            </a:lvl1pPr>
            <a:lvl2pPr marL="456844" indent="0">
              <a:buNone/>
              <a:defRPr sz="1182"/>
            </a:lvl2pPr>
            <a:lvl3pPr marL="913687" indent="0">
              <a:buNone/>
              <a:defRPr sz="1014"/>
            </a:lvl3pPr>
            <a:lvl4pPr marL="1370534" indent="0">
              <a:buNone/>
              <a:defRPr sz="929"/>
            </a:lvl4pPr>
            <a:lvl5pPr marL="1827377" indent="0">
              <a:buNone/>
              <a:defRPr sz="929"/>
            </a:lvl5pPr>
            <a:lvl6pPr marL="2284222" indent="0">
              <a:buNone/>
              <a:defRPr sz="929"/>
            </a:lvl6pPr>
            <a:lvl7pPr marL="2741068" indent="0">
              <a:buNone/>
              <a:defRPr sz="929"/>
            </a:lvl7pPr>
            <a:lvl8pPr marL="3197913" indent="0">
              <a:buNone/>
              <a:defRPr sz="929"/>
            </a:lvl8pPr>
            <a:lvl9pPr marL="3654756" indent="0">
              <a:buNone/>
              <a:defRPr sz="929"/>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10571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p:spPr>
        <p:txBody>
          <a:bodyPr anchor="b"/>
          <a:lstStyle>
            <a:lvl1pPr algn="l">
              <a:defRPr sz="2027" b="1"/>
            </a:lvl1pPr>
          </a:lstStyle>
          <a:p>
            <a:r>
              <a:rPr lang="en-US"/>
              <a:t>Click to edit Master title style</a:t>
            </a:r>
            <a:endParaRPr lang="el-GR"/>
          </a:p>
        </p:txBody>
      </p:sp>
      <p:sp>
        <p:nvSpPr>
          <p:cNvPr id="3" name="Picture Placeholder 2"/>
          <p:cNvSpPr>
            <a:spLocks noGrp="1"/>
          </p:cNvSpPr>
          <p:nvPr>
            <p:ph type="pic" idx="1"/>
          </p:nvPr>
        </p:nvSpPr>
        <p:spPr>
          <a:xfrm>
            <a:off x="2389718" y="612775"/>
            <a:ext cx="7315200" cy="4114800"/>
          </a:xfrm>
        </p:spPr>
        <p:txBody>
          <a:bodyPr/>
          <a:lstStyle>
            <a:lvl1pPr marL="0" indent="0">
              <a:buNone/>
              <a:defRPr sz="3209"/>
            </a:lvl1pPr>
            <a:lvl2pPr marL="456844" indent="0">
              <a:buNone/>
              <a:defRPr sz="2787"/>
            </a:lvl2pPr>
            <a:lvl3pPr marL="913687" indent="0">
              <a:buNone/>
              <a:defRPr sz="2365"/>
            </a:lvl3pPr>
            <a:lvl4pPr marL="1370534" indent="0">
              <a:buNone/>
              <a:defRPr sz="2027"/>
            </a:lvl4pPr>
            <a:lvl5pPr marL="1827377" indent="0">
              <a:buNone/>
              <a:defRPr sz="2027"/>
            </a:lvl5pPr>
            <a:lvl6pPr marL="2284222" indent="0">
              <a:buNone/>
              <a:defRPr sz="2027"/>
            </a:lvl6pPr>
            <a:lvl7pPr marL="2741068" indent="0">
              <a:buNone/>
              <a:defRPr sz="2027"/>
            </a:lvl7pPr>
            <a:lvl8pPr marL="3197913" indent="0">
              <a:buNone/>
              <a:defRPr sz="2027"/>
            </a:lvl8pPr>
            <a:lvl9pPr marL="3654756" indent="0">
              <a:buNone/>
              <a:defRPr sz="2027"/>
            </a:lvl9pPr>
          </a:lstStyle>
          <a:p>
            <a:endParaRPr lang="el-GR"/>
          </a:p>
        </p:txBody>
      </p:sp>
      <p:sp>
        <p:nvSpPr>
          <p:cNvPr id="4" name="Text Placeholder 3"/>
          <p:cNvSpPr>
            <a:spLocks noGrp="1"/>
          </p:cNvSpPr>
          <p:nvPr>
            <p:ph type="body" sz="half" idx="2"/>
          </p:nvPr>
        </p:nvSpPr>
        <p:spPr>
          <a:xfrm>
            <a:off x="2389718" y="5367340"/>
            <a:ext cx="7315200" cy="804862"/>
          </a:xfrm>
        </p:spPr>
        <p:txBody>
          <a:bodyPr/>
          <a:lstStyle>
            <a:lvl1pPr marL="0" indent="0">
              <a:buNone/>
              <a:defRPr sz="1436"/>
            </a:lvl1pPr>
            <a:lvl2pPr marL="456844" indent="0">
              <a:buNone/>
              <a:defRPr sz="1182"/>
            </a:lvl2pPr>
            <a:lvl3pPr marL="913687" indent="0">
              <a:buNone/>
              <a:defRPr sz="1014"/>
            </a:lvl3pPr>
            <a:lvl4pPr marL="1370534" indent="0">
              <a:buNone/>
              <a:defRPr sz="929"/>
            </a:lvl4pPr>
            <a:lvl5pPr marL="1827377" indent="0">
              <a:buNone/>
              <a:defRPr sz="929"/>
            </a:lvl5pPr>
            <a:lvl6pPr marL="2284222" indent="0">
              <a:buNone/>
              <a:defRPr sz="929"/>
            </a:lvl6pPr>
            <a:lvl7pPr marL="2741068" indent="0">
              <a:buNone/>
              <a:defRPr sz="929"/>
            </a:lvl7pPr>
            <a:lvl8pPr marL="3197913" indent="0">
              <a:buNone/>
              <a:defRPr sz="929"/>
            </a:lvl8pPr>
            <a:lvl9pPr marL="3654756" indent="0">
              <a:buNone/>
              <a:defRPr sz="929"/>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pPr/>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64958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5" y="274638"/>
            <a:ext cx="10972800" cy="1143000"/>
          </a:xfrm>
          <a:prstGeom prst="rect">
            <a:avLst/>
          </a:prstGeom>
        </p:spPr>
        <p:txBody>
          <a:bodyPr vert="horz" lIns="108177" tIns="54089" rIns="108177" bIns="54089"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09605" y="1600200"/>
            <a:ext cx="10972800" cy="4525963"/>
          </a:xfrm>
          <a:prstGeom prst="rect">
            <a:avLst/>
          </a:prstGeom>
        </p:spPr>
        <p:txBody>
          <a:bodyPr vert="horz" lIns="108177" tIns="54089" rIns="108177" bIns="540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09600" y="6356350"/>
            <a:ext cx="2844800" cy="365125"/>
          </a:xfrm>
          <a:prstGeom prst="rect">
            <a:avLst/>
          </a:prstGeom>
        </p:spPr>
        <p:txBody>
          <a:bodyPr vert="horz" lIns="108177" tIns="54089" rIns="108177" bIns="54089" rtlCol="0" anchor="ctr"/>
          <a:lstStyle>
            <a:lvl1pPr algn="l">
              <a:defRPr sz="1182">
                <a:solidFill>
                  <a:schemeClr val="tx1">
                    <a:tint val="75000"/>
                  </a:schemeClr>
                </a:solidFill>
              </a:defRPr>
            </a:lvl1pPr>
          </a:lstStyle>
          <a:p>
            <a:fld id="{1C552EE3-C1F9-4E04-98AE-3A0BA72F0934}" type="datetimeFigureOut">
              <a:rPr lang="en-US" smtClean="0"/>
              <a:pPr/>
              <a:t>7/25/2022</a:t>
            </a:fld>
            <a:endParaRPr lang="en-US"/>
          </a:p>
        </p:txBody>
      </p:sp>
      <p:sp>
        <p:nvSpPr>
          <p:cNvPr id="5" name="Footer Placeholder 4"/>
          <p:cNvSpPr>
            <a:spLocks noGrp="1"/>
          </p:cNvSpPr>
          <p:nvPr>
            <p:ph type="ftr" sz="quarter" idx="3"/>
          </p:nvPr>
        </p:nvSpPr>
        <p:spPr>
          <a:xfrm>
            <a:off x="4165605" y="6356350"/>
            <a:ext cx="3860800" cy="365125"/>
          </a:xfrm>
          <a:prstGeom prst="rect">
            <a:avLst/>
          </a:prstGeom>
        </p:spPr>
        <p:txBody>
          <a:bodyPr vert="horz" lIns="108177" tIns="54089" rIns="108177" bIns="54089" rtlCol="0" anchor="ctr"/>
          <a:lstStyle>
            <a:lvl1pPr algn="ctr">
              <a:defRPr sz="118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108177" tIns="54089" rIns="108177" bIns="54089" rtlCol="0" anchor="ctr"/>
          <a:lstStyle>
            <a:lvl1pPr algn="r">
              <a:defRPr sz="1182">
                <a:solidFill>
                  <a:schemeClr val="tx1">
                    <a:tint val="75000"/>
                  </a:schemeClr>
                </a:solidFill>
              </a:defRPr>
            </a:lvl1p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753935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3687" rtl="0" eaLnBrk="1" latinLnBrk="0" hangingPunct="1">
        <a:spcBef>
          <a:spcPct val="0"/>
        </a:spcBef>
        <a:buNone/>
        <a:defRPr sz="4392" kern="1200">
          <a:solidFill>
            <a:schemeClr val="tx1"/>
          </a:solidFill>
          <a:latin typeface="+mj-lt"/>
          <a:ea typeface="+mj-ea"/>
          <a:cs typeface="+mj-cs"/>
        </a:defRPr>
      </a:lvl1pPr>
    </p:titleStyle>
    <p:bodyStyle>
      <a:lvl1pPr marL="342636" indent="-342636" algn="l" defTabSz="913687" rtl="0" eaLnBrk="1" latinLnBrk="0" hangingPunct="1">
        <a:spcBef>
          <a:spcPct val="20000"/>
        </a:spcBef>
        <a:buFont typeface="Arial" pitchFamily="34" charset="0"/>
        <a:buChar char="•"/>
        <a:defRPr sz="3209" kern="1200">
          <a:solidFill>
            <a:schemeClr val="tx1"/>
          </a:solidFill>
          <a:latin typeface="+mn-lt"/>
          <a:ea typeface="+mn-ea"/>
          <a:cs typeface="+mn-cs"/>
        </a:defRPr>
      </a:lvl1pPr>
      <a:lvl2pPr marL="742373" indent="-285528" algn="l" defTabSz="913687" rtl="0" eaLnBrk="1" latinLnBrk="0" hangingPunct="1">
        <a:spcBef>
          <a:spcPct val="20000"/>
        </a:spcBef>
        <a:buFont typeface="Arial" pitchFamily="34" charset="0"/>
        <a:buChar char="–"/>
        <a:defRPr sz="2787" kern="1200">
          <a:solidFill>
            <a:schemeClr val="tx1"/>
          </a:solidFill>
          <a:latin typeface="+mn-lt"/>
          <a:ea typeface="+mn-ea"/>
          <a:cs typeface="+mn-cs"/>
        </a:defRPr>
      </a:lvl2pPr>
      <a:lvl3pPr marL="1142111" indent="-228421" algn="l" defTabSz="913687" rtl="0" eaLnBrk="1" latinLnBrk="0" hangingPunct="1">
        <a:spcBef>
          <a:spcPct val="20000"/>
        </a:spcBef>
        <a:buFont typeface="Arial" pitchFamily="34" charset="0"/>
        <a:buChar char="•"/>
        <a:defRPr sz="2365" kern="1200">
          <a:solidFill>
            <a:schemeClr val="tx1"/>
          </a:solidFill>
          <a:latin typeface="+mn-lt"/>
          <a:ea typeface="+mn-ea"/>
          <a:cs typeface="+mn-cs"/>
        </a:defRPr>
      </a:lvl3pPr>
      <a:lvl4pPr marL="1598957" indent="-228421" algn="l" defTabSz="913687" rtl="0" eaLnBrk="1" latinLnBrk="0" hangingPunct="1">
        <a:spcBef>
          <a:spcPct val="20000"/>
        </a:spcBef>
        <a:buFont typeface="Arial" pitchFamily="34" charset="0"/>
        <a:buChar char="–"/>
        <a:defRPr sz="2027" kern="1200">
          <a:solidFill>
            <a:schemeClr val="tx1"/>
          </a:solidFill>
          <a:latin typeface="+mn-lt"/>
          <a:ea typeface="+mn-ea"/>
          <a:cs typeface="+mn-cs"/>
        </a:defRPr>
      </a:lvl4pPr>
      <a:lvl5pPr marL="2055800" indent="-228421" algn="l" defTabSz="913687" rtl="0" eaLnBrk="1" latinLnBrk="0" hangingPunct="1">
        <a:spcBef>
          <a:spcPct val="20000"/>
        </a:spcBef>
        <a:buFont typeface="Arial" pitchFamily="34" charset="0"/>
        <a:buChar char="»"/>
        <a:defRPr sz="2027" kern="1200">
          <a:solidFill>
            <a:schemeClr val="tx1"/>
          </a:solidFill>
          <a:latin typeface="+mn-lt"/>
          <a:ea typeface="+mn-ea"/>
          <a:cs typeface="+mn-cs"/>
        </a:defRPr>
      </a:lvl5pPr>
      <a:lvl6pPr marL="2512644" indent="-228421" algn="l" defTabSz="913687" rtl="0" eaLnBrk="1" latinLnBrk="0" hangingPunct="1">
        <a:spcBef>
          <a:spcPct val="20000"/>
        </a:spcBef>
        <a:buFont typeface="Arial" pitchFamily="34" charset="0"/>
        <a:buChar char="•"/>
        <a:defRPr sz="2027" kern="1200">
          <a:solidFill>
            <a:schemeClr val="tx1"/>
          </a:solidFill>
          <a:latin typeface="+mn-lt"/>
          <a:ea typeface="+mn-ea"/>
          <a:cs typeface="+mn-cs"/>
        </a:defRPr>
      </a:lvl6pPr>
      <a:lvl7pPr marL="2969490" indent="-228421" algn="l" defTabSz="913687" rtl="0" eaLnBrk="1" latinLnBrk="0" hangingPunct="1">
        <a:spcBef>
          <a:spcPct val="20000"/>
        </a:spcBef>
        <a:buFont typeface="Arial" pitchFamily="34" charset="0"/>
        <a:buChar char="•"/>
        <a:defRPr sz="2027" kern="1200">
          <a:solidFill>
            <a:schemeClr val="tx1"/>
          </a:solidFill>
          <a:latin typeface="+mn-lt"/>
          <a:ea typeface="+mn-ea"/>
          <a:cs typeface="+mn-cs"/>
        </a:defRPr>
      </a:lvl7pPr>
      <a:lvl8pPr marL="3426334" indent="-228421" algn="l" defTabSz="913687" rtl="0" eaLnBrk="1" latinLnBrk="0" hangingPunct="1">
        <a:spcBef>
          <a:spcPct val="20000"/>
        </a:spcBef>
        <a:buFont typeface="Arial" pitchFamily="34" charset="0"/>
        <a:buChar char="•"/>
        <a:defRPr sz="2027" kern="1200">
          <a:solidFill>
            <a:schemeClr val="tx1"/>
          </a:solidFill>
          <a:latin typeface="+mn-lt"/>
          <a:ea typeface="+mn-ea"/>
          <a:cs typeface="+mn-cs"/>
        </a:defRPr>
      </a:lvl8pPr>
      <a:lvl9pPr marL="3883180" indent="-228421" algn="l" defTabSz="913687" rtl="0" eaLnBrk="1" latinLnBrk="0" hangingPunct="1">
        <a:spcBef>
          <a:spcPct val="20000"/>
        </a:spcBef>
        <a:buFont typeface="Arial" pitchFamily="34" charset="0"/>
        <a:buChar char="•"/>
        <a:defRPr sz="2027" kern="1200">
          <a:solidFill>
            <a:schemeClr val="tx1"/>
          </a:solidFill>
          <a:latin typeface="+mn-lt"/>
          <a:ea typeface="+mn-ea"/>
          <a:cs typeface="+mn-cs"/>
        </a:defRPr>
      </a:lvl9pPr>
    </p:bodyStyle>
    <p:otherStyle>
      <a:defPPr>
        <a:defRPr lang="el-GR"/>
      </a:defPPr>
      <a:lvl1pPr marL="0" algn="l" defTabSz="913687" rtl="0" eaLnBrk="1" latinLnBrk="0" hangingPunct="1">
        <a:defRPr sz="1774" kern="1200">
          <a:solidFill>
            <a:schemeClr val="tx1"/>
          </a:solidFill>
          <a:latin typeface="+mn-lt"/>
          <a:ea typeface="+mn-ea"/>
          <a:cs typeface="+mn-cs"/>
        </a:defRPr>
      </a:lvl1pPr>
      <a:lvl2pPr marL="456844" algn="l" defTabSz="913687" rtl="0" eaLnBrk="1" latinLnBrk="0" hangingPunct="1">
        <a:defRPr sz="1774" kern="1200">
          <a:solidFill>
            <a:schemeClr val="tx1"/>
          </a:solidFill>
          <a:latin typeface="+mn-lt"/>
          <a:ea typeface="+mn-ea"/>
          <a:cs typeface="+mn-cs"/>
        </a:defRPr>
      </a:lvl2pPr>
      <a:lvl3pPr marL="913687" algn="l" defTabSz="913687" rtl="0" eaLnBrk="1" latinLnBrk="0" hangingPunct="1">
        <a:defRPr sz="1774" kern="1200">
          <a:solidFill>
            <a:schemeClr val="tx1"/>
          </a:solidFill>
          <a:latin typeface="+mn-lt"/>
          <a:ea typeface="+mn-ea"/>
          <a:cs typeface="+mn-cs"/>
        </a:defRPr>
      </a:lvl3pPr>
      <a:lvl4pPr marL="1370534" algn="l" defTabSz="913687" rtl="0" eaLnBrk="1" latinLnBrk="0" hangingPunct="1">
        <a:defRPr sz="1774" kern="1200">
          <a:solidFill>
            <a:schemeClr val="tx1"/>
          </a:solidFill>
          <a:latin typeface="+mn-lt"/>
          <a:ea typeface="+mn-ea"/>
          <a:cs typeface="+mn-cs"/>
        </a:defRPr>
      </a:lvl4pPr>
      <a:lvl5pPr marL="1827377" algn="l" defTabSz="913687" rtl="0" eaLnBrk="1" latinLnBrk="0" hangingPunct="1">
        <a:defRPr sz="1774" kern="1200">
          <a:solidFill>
            <a:schemeClr val="tx1"/>
          </a:solidFill>
          <a:latin typeface="+mn-lt"/>
          <a:ea typeface="+mn-ea"/>
          <a:cs typeface="+mn-cs"/>
        </a:defRPr>
      </a:lvl5pPr>
      <a:lvl6pPr marL="2284222" algn="l" defTabSz="913687" rtl="0" eaLnBrk="1" latinLnBrk="0" hangingPunct="1">
        <a:defRPr sz="1774" kern="1200">
          <a:solidFill>
            <a:schemeClr val="tx1"/>
          </a:solidFill>
          <a:latin typeface="+mn-lt"/>
          <a:ea typeface="+mn-ea"/>
          <a:cs typeface="+mn-cs"/>
        </a:defRPr>
      </a:lvl6pPr>
      <a:lvl7pPr marL="2741068" algn="l" defTabSz="913687" rtl="0" eaLnBrk="1" latinLnBrk="0" hangingPunct="1">
        <a:defRPr sz="1774" kern="1200">
          <a:solidFill>
            <a:schemeClr val="tx1"/>
          </a:solidFill>
          <a:latin typeface="+mn-lt"/>
          <a:ea typeface="+mn-ea"/>
          <a:cs typeface="+mn-cs"/>
        </a:defRPr>
      </a:lvl7pPr>
      <a:lvl8pPr marL="3197913" algn="l" defTabSz="913687" rtl="0" eaLnBrk="1" latinLnBrk="0" hangingPunct="1">
        <a:defRPr sz="1774" kern="1200">
          <a:solidFill>
            <a:schemeClr val="tx1"/>
          </a:solidFill>
          <a:latin typeface="+mn-lt"/>
          <a:ea typeface="+mn-ea"/>
          <a:cs typeface="+mn-cs"/>
        </a:defRPr>
      </a:lvl8pPr>
      <a:lvl9pPr marL="3654756" algn="l" defTabSz="913687" rtl="0" eaLnBrk="1" latinLnBrk="0" hangingPunct="1">
        <a:defRPr sz="177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09601"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6D00A-B865-405E-AE51-4C83ED671E74}" type="datetimeFigureOut">
              <a:rPr lang="en-US" smtClean="0"/>
              <a:pPr/>
              <a:t>7/25/2022</a:t>
            </a:fld>
            <a:endParaRPr lang="en-US"/>
          </a:p>
        </p:txBody>
      </p:sp>
      <p:sp>
        <p:nvSpPr>
          <p:cNvPr id="5" name="Footer Placeholder 4"/>
          <p:cNvSpPr>
            <a:spLocks noGrp="1"/>
          </p:cNvSpPr>
          <p:nvPr>
            <p:ph type="ftr" sz="quarter" idx="3"/>
          </p:nvPr>
        </p:nvSpPr>
        <p:spPr>
          <a:xfrm>
            <a:off x="4165601"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508181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6" rtl="0" eaLnBrk="1" latinLnBrk="0" hangingPunct="1">
        <a:spcBef>
          <a:spcPct val="0"/>
        </a:spcBef>
        <a:buNone/>
        <a:defRPr sz="4400" kern="1200">
          <a:solidFill>
            <a:schemeClr val="tx1"/>
          </a:solidFill>
          <a:latin typeface="+mj-lt"/>
          <a:ea typeface="+mj-ea"/>
          <a:cs typeface="+mj-cs"/>
        </a:defRPr>
      </a:lvl1pPr>
    </p:titleStyle>
    <p:bodyStyle>
      <a:lvl1pPr marL="342903" indent="-342903" algn="l" defTabSz="91440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5" indent="-285752" algn="l" defTabSz="91440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7" indent="-228601" algn="l" defTabSz="91440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10" indent="-228601" algn="l" defTabSz="91440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14" indent="-228601" algn="l" defTabSz="91440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16" indent="-228601" algn="l" defTabSz="9144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19" indent="-228601" algn="l" defTabSz="9144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22" indent="-228601" algn="l" defTabSz="9144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25" indent="-228601" algn="l" defTabSz="91440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6" rtl="0" eaLnBrk="1" latinLnBrk="0" hangingPunct="1">
        <a:defRPr sz="1800" kern="1200">
          <a:solidFill>
            <a:schemeClr val="tx1"/>
          </a:solidFill>
          <a:latin typeface="+mn-lt"/>
          <a:ea typeface="+mn-ea"/>
          <a:cs typeface="+mn-cs"/>
        </a:defRPr>
      </a:lvl1pPr>
      <a:lvl2pPr marL="457203" algn="l" defTabSz="914406" rtl="0" eaLnBrk="1" latinLnBrk="0" hangingPunct="1">
        <a:defRPr sz="1800" kern="1200">
          <a:solidFill>
            <a:schemeClr val="tx1"/>
          </a:solidFill>
          <a:latin typeface="+mn-lt"/>
          <a:ea typeface="+mn-ea"/>
          <a:cs typeface="+mn-cs"/>
        </a:defRPr>
      </a:lvl2pPr>
      <a:lvl3pPr marL="914406" algn="l" defTabSz="914406" rtl="0" eaLnBrk="1" latinLnBrk="0" hangingPunct="1">
        <a:defRPr sz="1800" kern="1200">
          <a:solidFill>
            <a:schemeClr val="tx1"/>
          </a:solidFill>
          <a:latin typeface="+mn-lt"/>
          <a:ea typeface="+mn-ea"/>
          <a:cs typeface="+mn-cs"/>
        </a:defRPr>
      </a:lvl3pPr>
      <a:lvl4pPr marL="1371608" algn="l" defTabSz="914406" rtl="0" eaLnBrk="1" latinLnBrk="0" hangingPunct="1">
        <a:defRPr sz="1800" kern="1200">
          <a:solidFill>
            <a:schemeClr val="tx1"/>
          </a:solidFill>
          <a:latin typeface="+mn-lt"/>
          <a:ea typeface="+mn-ea"/>
          <a:cs typeface="+mn-cs"/>
        </a:defRPr>
      </a:lvl4pPr>
      <a:lvl5pPr marL="1828812" algn="l" defTabSz="914406" rtl="0" eaLnBrk="1" latinLnBrk="0" hangingPunct="1">
        <a:defRPr sz="1800" kern="1200">
          <a:solidFill>
            <a:schemeClr val="tx1"/>
          </a:solidFill>
          <a:latin typeface="+mn-lt"/>
          <a:ea typeface="+mn-ea"/>
          <a:cs typeface="+mn-cs"/>
        </a:defRPr>
      </a:lvl5pPr>
      <a:lvl6pPr marL="2286015" algn="l" defTabSz="914406" rtl="0" eaLnBrk="1" latinLnBrk="0" hangingPunct="1">
        <a:defRPr sz="1800" kern="1200">
          <a:solidFill>
            <a:schemeClr val="tx1"/>
          </a:solidFill>
          <a:latin typeface="+mn-lt"/>
          <a:ea typeface="+mn-ea"/>
          <a:cs typeface="+mn-cs"/>
        </a:defRPr>
      </a:lvl6pPr>
      <a:lvl7pPr marL="2743218" algn="l" defTabSz="914406" rtl="0" eaLnBrk="1" latinLnBrk="0" hangingPunct="1">
        <a:defRPr sz="1800" kern="1200">
          <a:solidFill>
            <a:schemeClr val="tx1"/>
          </a:solidFill>
          <a:latin typeface="+mn-lt"/>
          <a:ea typeface="+mn-ea"/>
          <a:cs typeface="+mn-cs"/>
        </a:defRPr>
      </a:lvl7pPr>
      <a:lvl8pPr marL="3200421" algn="l" defTabSz="914406" rtl="0" eaLnBrk="1" latinLnBrk="0" hangingPunct="1">
        <a:defRPr sz="1800" kern="1200">
          <a:solidFill>
            <a:schemeClr val="tx1"/>
          </a:solidFill>
          <a:latin typeface="+mn-lt"/>
          <a:ea typeface="+mn-ea"/>
          <a:cs typeface="+mn-cs"/>
        </a:defRPr>
      </a:lvl8pPr>
      <a:lvl9pPr marL="3657623" algn="l" defTabSz="91440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333C5C"/>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859B04A1-D73A-4384-B722-FD3EE44BAF15}"/>
              </a:ext>
            </a:extLst>
          </p:cNvPr>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1027" name="Text Placeholder 2">
            <a:extLst>
              <a:ext uri="{FF2B5EF4-FFF2-40B4-BE49-F238E27FC236}">
                <a16:creationId xmlns:a16="http://schemas.microsoft.com/office/drawing/2014/main" xmlns="" id="{86691ED8-0089-40FE-B371-0A07B6B8EBF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xmlns="" id="{9408211D-B515-4061-93EB-3715331FAADE}"/>
              </a:ext>
            </a:extLst>
          </p:cNvPr>
          <p:cNvSpPr>
            <a:spLocks noGrp="1"/>
          </p:cNvSpPr>
          <p:nvPr>
            <p:ph type="dt" sz="half" idx="2"/>
          </p:nvPr>
        </p:nvSpPr>
        <p:spPr>
          <a:xfrm>
            <a:off x="838201" y="6356350"/>
            <a:ext cx="27432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fld id="{7033970B-A2F7-4ACD-9FD3-380A4AC34BD1}" type="datetimeFigureOut">
              <a:rPr lang="en-US"/>
              <a:pPr>
                <a:defRPr/>
              </a:pPr>
              <a:t>7/25/2022</a:t>
            </a:fld>
            <a:endParaRPr lang="en-US"/>
          </a:p>
        </p:txBody>
      </p:sp>
      <p:sp>
        <p:nvSpPr>
          <p:cNvPr id="5" name="Footer Placeholder 4">
            <a:extLst>
              <a:ext uri="{FF2B5EF4-FFF2-40B4-BE49-F238E27FC236}">
                <a16:creationId xmlns:a16="http://schemas.microsoft.com/office/drawing/2014/main" xmlns="" id="{366FA460-6DF5-4AE1-82EC-5BE395A2E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A0DF587E-DD66-4CF8-8F9E-FE44AABC2033}"/>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panose="020F0502020204030204" pitchFamily="34" charset="0"/>
              </a:defRPr>
            </a:lvl1pPr>
          </a:lstStyle>
          <a:p>
            <a:fld id="{A15BEA7B-2213-4F66-9C86-3D7BFA39177B}" type="slidenum">
              <a:rPr lang="en-US" altLang="el-GR"/>
              <a:pPr/>
              <a:t>‹#›</a:t>
            </a:fld>
            <a:endParaRPr lang="en-US" altLang="el-GR"/>
          </a:p>
        </p:txBody>
      </p:sp>
    </p:spTree>
    <p:extLst>
      <p:ext uri="{BB962C8B-B14F-4D97-AF65-F5344CB8AC3E}">
        <p14:creationId xmlns:p14="http://schemas.microsoft.com/office/powerpoint/2010/main" xmlns="" val="271391598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685804"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4"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4"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4"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4" rtl="0" eaLnBrk="0" fontAlgn="base" hangingPunct="0">
        <a:lnSpc>
          <a:spcPct val="90000"/>
        </a:lnSpc>
        <a:spcBef>
          <a:spcPct val="0"/>
        </a:spcBef>
        <a:spcAft>
          <a:spcPct val="0"/>
        </a:spcAft>
        <a:defRPr sz="3300">
          <a:solidFill>
            <a:schemeClr val="tx1"/>
          </a:solidFill>
          <a:latin typeface="Calibri Light" pitchFamily="34" charset="0"/>
        </a:defRPr>
      </a:lvl5pPr>
      <a:lvl6pPr marL="457203" algn="l" defTabSz="685804" rtl="0" fontAlgn="base">
        <a:lnSpc>
          <a:spcPct val="90000"/>
        </a:lnSpc>
        <a:spcBef>
          <a:spcPct val="0"/>
        </a:spcBef>
        <a:spcAft>
          <a:spcPct val="0"/>
        </a:spcAft>
        <a:defRPr sz="3300">
          <a:solidFill>
            <a:schemeClr val="tx1"/>
          </a:solidFill>
          <a:latin typeface="Calibri Light" pitchFamily="34" charset="0"/>
        </a:defRPr>
      </a:lvl6pPr>
      <a:lvl7pPr marL="914406" algn="l" defTabSz="685804" rtl="0" fontAlgn="base">
        <a:lnSpc>
          <a:spcPct val="90000"/>
        </a:lnSpc>
        <a:spcBef>
          <a:spcPct val="0"/>
        </a:spcBef>
        <a:spcAft>
          <a:spcPct val="0"/>
        </a:spcAft>
        <a:defRPr sz="3300">
          <a:solidFill>
            <a:schemeClr val="tx1"/>
          </a:solidFill>
          <a:latin typeface="Calibri Light" pitchFamily="34" charset="0"/>
        </a:defRPr>
      </a:lvl7pPr>
      <a:lvl8pPr marL="1371608" algn="l" defTabSz="685804" rtl="0" fontAlgn="base">
        <a:lnSpc>
          <a:spcPct val="90000"/>
        </a:lnSpc>
        <a:spcBef>
          <a:spcPct val="0"/>
        </a:spcBef>
        <a:spcAft>
          <a:spcPct val="0"/>
        </a:spcAft>
        <a:defRPr sz="3300">
          <a:solidFill>
            <a:schemeClr val="tx1"/>
          </a:solidFill>
          <a:latin typeface="Calibri Light" pitchFamily="34" charset="0"/>
        </a:defRPr>
      </a:lvl8pPr>
      <a:lvl9pPr marL="1828812" algn="l" defTabSz="685804" rtl="0" fontAlgn="base">
        <a:lnSpc>
          <a:spcPct val="90000"/>
        </a:lnSpc>
        <a:spcBef>
          <a:spcPct val="0"/>
        </a:spcBef>
        <a:spcAft>
          <a:spcPct val="0"/>
        </a:spcAft>
        <a:defRPr sz="3300">
          <a:solidFill>
            <a:schemeClr val="tx1"/>
          </a:solidFill>
          <a:latin typeface="Calibri Light" pitchFamily="34" charset="0"/>
        </a:defRPr>
      </a:lvl9pPr>
    </p:titleStyle>
    <p:bodyStyle>
      <a:lvl1pPr marL="171451" indent="-171451" algn="l" defTabSz="685804"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3" indent="-171451" algn="l" defTabSz="685804"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5" indent="-171451" algn="l" defTabSz="685804"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8" indent="-171451" algn="l" defTabSz="685804"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60" indent="-171451" algn="l" defTabSz="685804"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62" indent="-171451" algn="l" defTabSz="685804"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64" indent="-171451" algn="l" defTabSz="685804"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66" indent="-171451" algn="l" defTabSz="685804"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69" indent="-171451" algn="l" defTabSz="685804"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4" rtl="0" eaLnBrk="1" latinLnBrk="0" hangingPunct="1">
        <a:defRPr sz="1350" kern="1200">
          <a:solidFill>
            <a:schemeClr val="tx1"/>
          </a:solidFill>
          <a:latin typeface="+mn-lt"/>
          <a:ea typeface="+mn-ea"/>
          <a:cs typeface="+mn-cs"/>
        </a:defRPr>
      </a:lvl1pPr>
      <a:lvl2pPr marL="342903" algn="l" defTabSz="685804" rtl="0" eaLnBrk="1" latinLnBrk="0" hangingPunct="1">
        <a:defRPr sz="1350" kern="1200">
          <a:solidFill>
            <a:schemeClr val="tx1"/>
          </a:solidFill>
          <a:latin typeface="+mn-lt"/>
          <a:ea typeface="+mn-ea"/>
          <a:cs typeface="+mn-cs"/>
        </a:defRPr>
      </a:lvl2pPr>
      <a:lvl3pPr marL="685804" algn="l" defTabSz="685804" rtl="0" eaLnBrk="1" latinLnBrk="0" hangingPunct="1">
        <a:defRPr sz="1350" kern="1200">
          <a:solidFill>
            <a:schemeClr val="tx1"/>
          </a:solidFill>
          <a:latin typeface="+mn-lt"/>
          <a:ea typeface="+mn-ea"/>
          <a:cs typeface="+mn-cs"/>
        </a:defRPr>
      </a:lvl3pPr>
      <a:lvl4pPr marL="1028707" algn="l" defTabSz="685804" rtl="0" eaLnBrk="1" latinLnBrk="0" hangingPunct="1">
        <a:defRPr sz="1350" kern="1200">
          <a:solidFill>
            <a:schemeClr val="tx1"/>
          </a:solidFill>
          <a:latin typeface="+mn-lt"/>
          <a:ea typeface="+mn-ea"/>
          <a:cs typeface="+mn-cs"/>
        </a:defRPr>
      </a:lvl4pPr>
      <a:lvl5pPr marL="1371608" algn="l" defTabSz="685804" rtl="0" eaLnBrk="1" latinLnBrk="0" hangingPunct="1">
        <a:defRPr sz="1350" kern="1200">
          <a:solidFill>
            <a:schemeClr val="tx1"/>
          </a:solidFill>
          <a:latin typeface="+mn-lt"/>
          <a:ea typeface="+mn-ea"/>
          <a:cs typeface="+mn-cs"/>
        </a:defRPr>
      </a:lvl5pPr>
      <a:lvl6pPr marL="1714511" algn="l" defTabSz="685804" rtl="0" eaLnBrk="1" latinLnBrk="0" hangingPunct="1">
        <a:defRPr sz="1350" kern="1200">
          <a:solidFill>
            <a:schemeClr val="tx1"/>
          </a:solidFill>
          <a:latin typeface="+mn-lt"/>
          <a:ea typeface="+mn-ea"/>
          <a:cs typeface="+mn-cs"/>
        </a:defRPr>
      </a:lvl6pPr>
      <a:lvl7pPr marL="2057414" algn="l" defTabSz="685804" rtl="0" eaLnBrk="1" latinLnBrk="0" hangingPunct="1">
        <a:defRPr sz="1350" kern="1200">
          <a:solidFill>
            <a:schemeClr val="tx1"/>
          </a:solidFill>
          <a:latin typeface="+mn-lt"/>
          <a:ea typeface="+mn-ea"/>
          <a:cs typeface="+mn-cs"/>
        </a:defRPr>
      </a:lvl7pPr>
      <a:lvl8pPr marL="2400315" algn="l" defTabSz="685804" rtl="0" eaLnBrk="1" latinLnBrk="0" hangingPunct="1">
        <a:defRPr sz="1350" kern="1200">
          <a:solidFill>
            <a:schemeClr val="tx1"/>
          </a:solidFill>
          <a:latin typeface="+mn-lt"/>
          <a:ea typeface="+mn-ea"/>
          <a:cs typeface="+mn-cs"/>
        </a:defRPr>
      </a:lvl8pPr>
      <a:lvl9pPr marL="2743218" algn="l" defTabSz="68580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FAAE8-CE21-3683-B382-B0605D605F7C}"/>
              </a:ext>
            </a:extLst>
          </p:cNvPr>
          <p:cNvSpPr>
            <a:spLocks noGrp="1"/>
          </p:cNvSpPr>
          <p:nvPr>
            <p:ph type="ctrTitle"/>
          </p:nvPr>
        </p:nvSpPr>
        <p:spPr>
          <a:xfrm>
            <a:off x="2024034" y="3500439"/>
            <a:ext cx="7358114" cy="2259477"/>
          </a:xfrm>
          <a:solidFill>
            <a:schemeClr val="accent2"/>
          </a:solidFill>
          <a:ln>
            <a:miter lim="800000"/>
            <a:headEnd/>
            <a:tailEnd/>
          </a:ln>
        </p:spPr>
        <p:txBody>
          <a:bodyPr>
            <a:normAutofit fontScale="90000"/>
          </a:bodyPr>
          <a:lstStyle/>
          <a:p>
            <a:pPr>
              <a:defRPr/>
            </a:pPr>
            <a:r>
              <a:rPr lang="el-GR" dirty="0">
                <a:solidFill>
                  <a:schemeClr val="bg1"/>
                </a:solidFill>
                <a:latin typeface="Calibri" panose="020F0502020204030204" pitchFamily="34" charset="0"/>
              </a:rPr>
              <a:t>Ακρίβεια και επίδραση στην ζωή των πολιτών στο Λεκανοπέδιο Αττική</a:t>
            </a:r>
            <a:r>
              <a:rPr lang="el-GR" sz="3200" b="1" dirty="0">
                <a:solidFill>
                  <a:schemeClr val="bg1"/>
                </a:solidFill>
              </a:rPr>
              <a:t/>
            </a:r>
            <a:br>
              <a:rPr lang="el-GR" sz="3200" b="1" dirty="0">
                <a:solidFill>
                  <a:schemeClr val="bg1"/>
                </a:solidFill>
              </a:rPr>
            </a:br>
            <a:r>
              <a:rPr lang="el-GR" sz="3200" b="1" dirty="0">
                <a:solidFill>
                  <a:schemeClr val="bg1"/>
                </a:solidFill>
              </a:rPr>
              <a:t>ΙΟΥΛΙΟΣ   2022</a:t>
            </a:r>
            <a:endParaRPr sz="3200" b="1" dirty="0">
              <a:solidFill>
                <a:schemeClr val="bg1"/>
              </a:solidFill>
            </a:endParaRPr>
          </a:p>
        </p:txBody>
      </p:sp>
      <p:sp>
        <p:nvSpPr>
          <p:cNvPr id="25603" name="Subtitle 2">
            <a:extLst>
              <a:ext uri="{FF2B5EF4-FFF2-40B4-BE49-F238E27FC236}">
                <a16:creationId xmlns:a16="http://schemas.microsoft.com/office/drawing/2014/main" xmlns="" id="{54772093-8035-DE1A-667E-E7E8D23C5B74}"/>
              </a:ext>
            </a:extLst>
          </p:cNvPr>
          <p:cNvSpPr>
            <a:spLocks noGrp="1"/>
          </p:cNvSpPr>
          <p:nvPr>
            <p:ph type="subTitle" idx="1"/>
          </p:nvPr>
        </p:nvSpPr>
        <p:spPr>
          <a:xfrm>
            <a:off x="2024034" y="2000251"/>
            <a:ext cx="7358114" cy="638370"/>
          </a:xfrm>
          <a:solidFill>
            <a:schemeClr val="accent2"/>
          </a:solidFill>
        </p:spPr>
        <p:txBody>
          <a:bodyPr/>
          <a:lstStyle/>
          <a:p>
            <a:pPr algn="l" eaLnBrk="1" hangingPunct="1"/>
            <a:r>
              <a:rPr lang="el-GR" altLang="el-GR" sz="2800" b="1" dirty="0">
                <a:solidFill>
                  <a:schemeClr val="bg1"/>
                </a:solidFill>
                <a:highlight>
                  <a:srgbClr val="000080"/>
                </a:highlight>
              </a:rPr>
              <a:t>Μέτρηση γνώμης</a:t>
            </a:r>
            <a:endParaRPr lang="en-US" altLang="el-GR" sz="2800" b="1" dirty="0">
              <a:solidFill>
                <a:schemeClr val="bg1"/>
              </a:solidFill>
              <a:highlight>
                <a:srgbClr val="000080"/>
              </a:highlight>
            </a:endParaRPr>
          </a:p>
          <a:p>
            <a:pPr eaLnBrk="1" hangingPunct="1"/>
            <a:endParaRPr lang="en-US" altLang="el-GR" dirty="0"/>
          </a:p>
        </p:txBody>
      </p:sp>
      <p:pic>
        <p:nvPicPr>
          <p:cNvPr id="25604" name="Picture 5" descr="\\Server-amp\data\ΣΤΕΛΛΑ\opinion poll\LOGO_ΣΦΡΑΓΙΔΑ\OPINION POLL logo small.jpg">
            <a:extLst>
              <a:ext uri="{FF2B5EF4-FFF2-40B4-BE49-F238E27FC236}">
                <a16:creationId xmlns:a16="http://schemas.microsoft.com/office/drawing/2014/main" xmlns="" id="{D3D04E2D-DAC0-E6E5-2C2C-1DD33A37E43C}"/>
              </a:ext>
            </a:extLst>
          </p:cNvPr>
          <p:cNvPicPr>
            <a:picLocks noChangeAspect="1" noChangeArrowheads="1"/>
          </p:cNvPicPr>
          <p:nvPr/>
        </p:nvPicPr>
        <p:blipFill>
          <a:blip r:embed="rId2">
            <a:lum contrast="-40000"/>
            <a:extLst>
              <a:ext uri="{28A0092B-C50C-407E-A947-70E740481C1C}">
                <a14:useLocalDpi xmlns:a14="http://schemas.microsoft.com/office/drawing/2010/main" xmlns="" val="0"/>
              </a:ext>
            </a:extLst>
          </a:blip>
          <a:srcRect/>
          <a:stretch>
            <a:fillRect/>
          </a:stretch>
        </p:blipFill>
        <p:spPr bwMode="auto">
          <a:xfrm>
            <a:off x="4095751" y="357188"/>
            <a:ext cx="4214813"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5" name="Picture 5">
            <a:extLst>
              <a:ext uri="{FF2B5EF4-FFF2-40B4-BE49-F238E27FC236}">
                <a16:creationId xmlns:a16="http://schemas.microsoft.com/office/drawing/2014/main" xmlns="" id="{2D839317-28DB-3B5F-C409-A617109C0347}"/>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933825" y="209551"/>
            <a:ext cx="4489450" cy="164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589497"/>
          </a:xfrm>
          <a:solidFill>
            <a:schemeClr val="accent2"/>
          </a:solidFill>
        </p:spPr>
        <p:txBody>
          <a:bodyPr>
            <a:normAutofit fontScale="90000"/>
          </a:bodyPr>
          <a:lstStyle/>
          <a:p>
            <a:r>
              <a:rPr lang="el-GR" sz="1689" b="1" dirty="0"/>
              <a:t>Για τις όποιες αυξήσεις, ποια πιστεύετε ότι  είναι η βασική αιτία;</a:t>
            </a:r>
            <a:br>
              <a:rPr lang="el-GR" sz="1689" b="1" dirty="0"/>
            </a:br>
            <a:endParaRPr lang="el-GR" sz="1689" b="1" dirty="0"/>
          </a:p>
        </p:txBody>
      </p:sp>
      <p:graphicFrame>
        <p:nvGraphicFramePr>
          <p:cNvPr id="3" name="Table 2"/>
          <p:cNvGraphicFramePr>
            <a:graphicFrameLocks noGrp="1"/>
          </p:cNvGraphicFramePr>
          <p:nvPr/>
        </p:nvGraphicFramePr>
        <p:xfrm>
          <a:off x="2152651" y="1303569"/>
          <a:ext cx="7886700" cy="691834"/>
        </p:xfrm>
        <a:graphic>
          <a:graphicData uri="http://schemas.openxmlformats.org/drawingml/2006/table">
            <a:tbl>
              <a:tblPr>
                <a:tableStyleId>{6E25E649-3F16-4E02-A733-19D2CDBF48F0}</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136758">
                <a:tc rowSpan="2">
                  <a:txBody>
                    <a:bodyPr/>
                    <a:lstStyle/>
                    <a:p>
                      <a:pPr algn="l" fontAlgn="b"/>
                      <a:r>
                        <a:rPr lang="el-GR" sz="800" b="1" u="none" strike="noStrike" dirty="0">
                          <a:effectLst/>
                        </a:rPr>
                        <a:t> </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3">
                  <a:txBody>
                    <a:bodyPr/>
                    <a:lstStyle/>
                    <a:p>
                      <a:pPr algn="ctr" fontAlgn="b"/>
                      <a:r>
                        <a:rPr lang="el-GR" sz="800" b="1" u="none" strike="noStrike">
                          <a:effectLst/>
                        </a:rPr>
                        <a:t>Για τις όποιες αυξήσεις, ποια πιστεύετε ότι  είναι η βασική αιτία;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81560">
                <a:tc vMerge="1">
                  <a:txBody>
                    <a:bodyPr/>
                    <a:lstStyle/>
                    <a:p>
                      <a:endParaRPr lang="el-GR"/>
                    </a:p>
                  </a:txBody>
                  <a:tcPr/>
                </a:tc>
                <a:tc>
                  <a:txBody>
                    <a:bodyPr/>
                    <a:lstStyle/>
                    <a:p>
                      <a:pPr algn="ctr" fontAlgn="b"/>
                      <a:r>
                        <a:rPr lang="el-GR" sz="800" b="1" u="none" strike="noStrike">
                          <a:effectLst/>
                        </a:rPr>
                        <a:t>Η Διεθνής συγκυρία λόγω της εισβολής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Η πολιτική της ελληνικής κυβέρνησης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ΔΓ/ΔΑ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161326" y="2053973"/>
          <a:ext cx="7886700" cy="1238866"/>
        </p:xfrm>
        <a:graphic>
          <a:graphicData uri="http://schemas.openxmlformats.org/drawingml/2006/table">
            <a:tbl>
              <a:tblPr>
                <a:tableStyleId>{6E25E649-3F16-4E02-A733-19D2CDBF48F0}</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13675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3">
                  <a:txBody>
                    <a:bodyPr/>
                    <a:lstStyle/>
                    <a:p>
                      <a:pPr algn="ctr" fontAlgn="b"/>
                      <a:r>
                        <a:rPr lang="el-GR" sz="800" b="1" u="none" strike="noStrike">
                          <a:effectLst/>
                        </a:rPr>
                        <a:t>Για τις όποιες αυξήσεις, ποια πιστεύετε ότι  είναι η βασική αιτία;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81560">
                <a:tc vMerge="1">
                  <a:txBody>
                    <a:bodyPr/>
                    <a:lstStyle/>
                    <a:p>
                      <a:endParaRPr lang="el-GR"/>
                    </a:p>
                  </a:txBody>
                  <a:tcPr/>
                </a:tc>
                <a:tc>
                  <a:txBody>
                    <a:bodyPr/>
                    <a:lstStyle/>
                    <a:p>
                      <a:pPr algn="ctr" fontAlgn="b"/>
                      <a:r>
                        <a:rPr lang="el-GR" sz="800" b="1" u="none" strike="noStrike">
                          <a:effectLst/>
                        </a:rPr>
                        <a:t>Η Διεθνής συγκυρία λόγω της εισβολής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Η πολιτική της ελληνικής κυβέρνησης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52651" y="3565163"/>
          <a:ext cx="7886700" cy="1722804"/>
        </p:xfrm>
        <a:graphic>
          <a:graphicData uri="http://schemas.openxmlformats.org/drawingml/2006/table">
            <a:tbl>
              <a:tblPr>
                <a:tableStyleId>{6E25E649-3F16-4E02-A733-19D2CDBF48F0}</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190180">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3">
                  <a:txBody>
                    <a:bodyPr/>
                    <a:lstStyle/>
                    <a:p>
                      <a:pPr algn="ctr" fontAlgn="b"/>
                      <a:r>
                        <a:rPr lang="el-GR" sz="800" b="1" u="none" strike="noStrike">
                          <a:effectLst/>
                        </a:rPr>
                        <a:t>Για τις όποιες αυξήσεις, ποια πιστεύετε ότι  είναι η βασική αιτία;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391546">
                <a:tc vMerge="1">
                  <a:txBody>
                    <a:bodyPr/>
                    <a:lstStyle/>
                    <a:p>
                      <a:endParaRPr lang="el-GR"/>
                    </a:p>
                  </a:txBody>
                  <a:tcPr/>
                </a:tc>
                <a:tc>
                  <a:txBody>
                    <a:bodyPr/>
                    <a:lstStyle/>
                    <a:p>
                      <a:pPr algn="ctr" fontAlgn="b"/>
                      <a:r>
                        <a:rPr lang="el-GR" sz="800" b="1" u="none" strike="noStrike">
                          <a:effectLst/>
                        </a:rPr>
                        <a:t>Η Διεθνής συγκυρία λόγω της εισβολής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Η πολιτική της ελληνικής κυβέρνησης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90180">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90180">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10,4%</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90180">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90180">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380358">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3,9%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6086B4BE-14AD-046B-86B4-E153315906CD}"/>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5840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879102"/>
          </a:xfrm>
          <a:solidFill>
            <a:schemeClr val="accent2"/>
          </a:solidFill>
        </p:spPr>
        <p:txBody>
          <a:bodyPr>
            <a:normAutofit fontScale="90000"/>
          </a:bodyPr>
          <a:lstStyle/>
          <a:p>
            <a:r>
              <a:rPr lang="el-GR" sz="1689" b="1" dirty="0"/>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512380"/>
          <a:ext cx="8229600" cy="461356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46AE4ED8-E1BF-38AC-13C1-A4BF219A99FF}"/>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7539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911280"/>
          </a:xfrm>
          <a:solidFill>
            <a:schemeClr val="accent2"/>
          </a:solidFill>
        </p:spPr>
        <p:txBody>
          <a:bodyPr>
            <a:normAutofit fontScale="90000"/>
          </a:bodyPr>
          <a:lstStyle/>
          <a:p>
            <a:r>
              <a:rPr lang="el-GR" sz="1689" b="1" dirty="0"/>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br>
              <a:rPr lang="el-GR" sz="1689" b="1" dirty="0"/>
            </a:br>
            <a:endParaRPr lang="el-GR" sz="1689" b="1" dirty="0"/>
          </a:p>
        </p:txBody>
      </p:sp>
      <p:graphicFrame>
        <p:nvGraphicFramePr>
          <p:cNvPr id="5" name="Table 4"/>
          <p:cNvGraphicFramePr>
            <a:graphicFrameLocks noGrp="1"/>
          </p:cNvGraphicFramePr>
          <p:nvPr/>
        </p:nvGraphicFramePr>
        <p:xfrm>
          <a:off x="2159522" y="1855616"/>
          <a:ext cx="7872954" cy="392575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846730">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61853">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436195">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36195">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36195">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36195">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39,6%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36195">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36195">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14,3%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EEA17ED2-6065-9F8C-F348-E32637CC8F75}"/>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1608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868376"/>
          </a:xfrm>
          <a:solidFill>
            <a:schemeClr val="accent2"/>
          </a:solidFill>
        </p:spPr>
        <p:txBody>
          <a:bodyPr>
            <a:normAutofit fontScale="90000"/>
          </a:bodyPr>
          <a:lstStyle/>
          <a:p>
            <a:r>
              <a:rPr lang="el-GR" sz="1689" b="1" dirty="0"/>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br>
              <a:rPr lang="el-GR" sz="1689" b="1" dirty="0"/>
            </a:br>
            <a:endParaRPr lang="el-GR" sz="1689" b="1" dirty="0"/>
          </a:p>
        </p:txBody>
      </p:sp>
      <p:graphicFrame>
        <p:nvGraphicFramePr>
          <p:cNvPr id="3" name="Table 2"/>
          <p:cNvGraphicFramePr>
            <a:graphicFrameLocks noGrp="1"/>
          </p:cNvGraphicFramePr>
          <p:nvPr/>
        </p:nvGraphicFramePr>
        <p:xfrm>
          <a:off x="2159522" y="1582100"/>
          <a:ext cx="7872954" cy="4070554"/>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92654">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59630">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603045">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52284">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52284">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52284">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27,8%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603045">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23,8%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52284">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301522">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301522">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5,9%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4CE8B0C1-8363-C71C-A54E-1B9B775C1073}"/>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4662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39112" y="365126"/>
            <a:ext cx="7872954" cy="857650"/>
          </a:xfrm>
          <a:solidFill>
            <a:schemeClr val="accent2"/>
          </a:solidFill>
        </p:spPr>
        <p:txBody>
          <a:bodyPr>
            <a:normAutofit fontScale="90000"/>
          </a:bodyPr>
          <a:lstStyle/>
          <a:p>
            <a:r>
              <a:rPr lang="el-GR" sz="1689" b="1" dirty="0"/>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br>
              <a:rPr lang="el-GR" sz="1689" b="1" dirty="0"/>
            </a:br>
            <a:endParaRPr lang="el-GR" sz="1689" b="1" dirty="0"/>
          </a:p>
        </p:txBody>
      </p:sp>
      <p:graphicFrame>
        <p:nvGraphicFramePr>
          <p:cNvPr id="3" name="Table 2"/>
          <p:cNvGraphicFramePr>
            <a:graphicFrameLocks noGrp="1"/>
          </p:cNvGraphicFramePr>
          <p:nvPr/>
        </p:nvGraphicFramePr>
        <p:xfrm>
          <a:off x="2116136" y="1437750"/>
          <a:ext cx="7872954" cy="683789"/>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dirty="0">
                          <a:effectLst/>
                        </a:rPr>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5,6%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116135" y="2205510"/>
          <a:ext cx="7872954" cy="1230821"/>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24813" y="3732682"/>
          <a:ext cx="7872954" cy="180198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388663">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11998">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00220">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00220">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00220">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00220">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00442">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C47B9F09-636F-D455-0BF2-542659E8F114}"/>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24149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975637"/>
          </a:xfrm>
          <a:solidFill>
            <a:schemeClr val="accent2"/>
          </a:solidFill>
        </p:spPr>
        <p:txBody>
          <a:bodyPr>
            <a:normAutofit/>
          </a:bodyPr>
          <a:lstStyle/>
          <a:p>
            <a:r>
              <a:rPr lang="el-GR" sz="1689" b="1" dirty="0"/>
              <a:t>Θεωρείτε ότι λόγω αυτών των μέτρων οι λογαριασμοί της ενέργειας που θα σας έρθουν στο αμέσως επόμενο διάστημα θα είναι αισθητά μειωμένοι;</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716176"/>
          <a:ext cx="8229600" cy="440976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64BA6E0B-09B8-EAE2-3908-5B7496BE8594}"/>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3331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964911"/>
          </a:xfrm>
          <a:solidFill>
            <a:schemeClr val="accent2"/>
          </a:solidFill>
        </p:spPr>
        <p:txBody>
          <a:bodyPr>
            <a:normAutofit/>
          </a:bodyPr>
          <a:lstStyle/>
          <a:p>
            <a:r>
              <a:rPr lang="el-GR" sz="1689" b="1" dirty="0"/>
              <a:t>Θεωρείτε ότι λόγω αυτών των μέτρων οι λογαριασμοί της ενέργειας που θα σας έρθουν στο αμέσως επόμενο διάστημα θα είναι αισθητά μειωμένοι;</a:t>
            </a:r>
            <a:br>
              <a:rPr lang="el-GR" sz="1689" b="1" dirty="0"/>
            </a:br>
            <a:endParaRPr lang="el-GR" sz="1689" b="1" dirty="0"/>
          </a:p>
        </p:txBody>
      </p:sp>
      <p:graphicFrame>
        <p:nvGraphicFramePr>
          <p:cNvPr id="5" name="Table 4"/>
          <p:cNvGraphicFramePr>
            <a:graphicFrameLocks noGrp="1"/>
          </p:cNvGraphicFramePr>
          <p:nvPr/>
        </p:nvGraphicFramePr>
        <p:xfrm>
          <a:off x="2159522" y="1984329"/>
          <a:ext cx="7872954" cy="3786309"/>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469834">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λόγω αυτών των μέτρων οι λογαριασμοί της ενέργειας που θα σας έρθουν στο αμέσως επόμενο διάστημα θα είναι αισθητά μειωμένοι;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97471">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469834">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69834">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69834">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69834">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69834">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69834">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14,3%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65417293-BAD4-EF94-F659-F27C3238713E}"/>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17806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7"/>
            <a:ext cx="7886700" cy="836197"/>
          </a:xfrm>
          <a:solidFill>
            <a:schemeClr val="accent2"/>
          </a:solidFill>
        </p:spPr>
        <p:txBody>
          <a:bodyPr>
            <a:normAutofit fontScale="90000"/>
          </a:bodyPr>
          <a:lstStyle/>
          <a:p>
            <a:r>
              <a:rPr lang="el-GR" sz="1689" b="1" dirty="0"/>
              <a:t>Θεωρείτε ότι λόγω αυτών των μέτρων οι λογαριασμοί της ενέργειας που θα σας έρθουν στο αμέσως επόμενο διάστημα θα είναι αισθητά μειωμένοι;</a:t>
            </a:r>
            <a:br>
              <a:rPr lang="el-GR" sz="1689" b="1" dirty="0"/>
            </a:br>
            <a:endParaRPr lang="el-GR" sz="1689" b="1" dirty="0"/>
          </a:p>
        </p:txBody>
      </p:sp>
      <p:graphicFrame>
        <p:nvGraphicFramePr>
          <p:cNvPr id="3" name="Table 2"/>
          <p:cNvGraphicFramePr>
            <a:graphicFrameLocks noGrp="1"/>
          </p:cNvGraphicFramePr>
          <p:nvPr/>
        </p:nvGraphicFramePr>
        <p:xfrm>
          <a:off x="2159522" y="1646456"/>
          <a:ext cx="7872954" cy="445831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λόγω αυτών των μέτρων οι λογαριασμοί της ενέργειας που θα σας έρθουν στο αμέσως επόμενο διάστημα θα είναι αισθητά μειωμένοι;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77162">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669280">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501960">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501960">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20,0%</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501960">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669280">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501960">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334640">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334640">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11,8%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BDD600F2-575E-D0A2-FA4E-4770D86968AA}"/>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93455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22234"/>
          </a:xfrm>
          <a:solidFill>
            <a:schemeClr val="accent2"/>
          </a:solidFill>
        </p:spPr>
        <p:txBody>
          <a:bodyPr>
            <a:normAutofit fontScale="90000"/>
          </a:bodyPr>
          <a:lstStyle/>
          <a:p>
            <a:r>
              <a:rPr lang="el-GR" sz="1689" b="1" dirty="0"/>
              <a:t>Θεωρείτε ότι λόγω αυτών των μέτρων οι λογαριασμοί της ενέργειας που θα σας έρθουν στο αμέσως επόμενο διάστημα θα είναι αισθητά μειωμένοι;</a:t>
            </a:r>
            <a:br>
              <a:rPr lang="el-GR" sz="1689" b="1" dirty="0"/>
            </a:br>
            <a:endParaRPr lang="el-GR" sz="1689" b="1" dirty="0"/>
          </a:p>
        </p:txBody>
      </p:sp>
      <p:graphicFrame>
        <p:nvGraphicFramePr>
          <p:cNvPr id="3" name="Table 2"/>
          <p:cNvGraphicFramePr>
            <a:graphicFrameLocks noGrp="1"/>
          </p:cNvGraphicFramePr>
          <p:nvPr/>
        </p:nvGraphicFramePr>
        <p:xfrm>
          <a:off x="2145777" y="1249832"/>
          <a:ext cx="7886700" cy="675745"/>
        </p:xfrm>
        <a:graphic>
          <a:graphicData uri="http://schemas.openxmlformats.org/drawingml/2006/table">
            <a:tbl>
              <a:tblPr>
                <a:tableStyleId>{6E25E649-3F16-4E02-A733-19D2CDBF48F0}</a:tableStyleId>
              </a:tblPr>
              <a:tblGrid>
                <a:gridCol w="1314450">
                  <a:extLst>
                    <a:ext uri="{9D8B030D-6E8A-4147-A177-3AD203B41FA5}">
                      <a16:colId xmlns:a16="http://schemas.microsoft.com/office/drawing/2014/main" xmlns="" val="20000"/>
                    </a:ext>
                  </a:extLst>
                </a:gridCol>
                <a:gridCol w="1314450">
                  <a:extLst>
                    <a:ext uri="{9D8B030D-6E8A-4147-A177-3AD203B41FA5}">
                      <a16:colId xmlns:a16="http://schemas.microsoft.com/office/drawing/2014/main" xmlns="" val="20001"/>
                    </a:ext>
                  </a:extLst>
                </a:gridCol>
                <a:gridCol w="1314450">
                  <a:extLst>
                    <a:ext uri="{9D8B030D-6E8A-4147-A177-3AD203B41FA5}">
                      <a16:colId xmlns:a16="http://schemas.microsoft.com/office/drawing/2014/main" xmlns="" val="20002"/>
                    </a:ext>
                  </a:extLst>
                </a:gridCol>
                <a:gridCol w="1314450">
                  <a:extLst>
                    <a:ext uri="{9D8B030D-6E8A-4147-A177-3AD203B41FA5}">
                      <a16:colId xmlns:a16="http://schemas.microsoft.com/office/drawing/2014/main" xmlns="" val="20003"/>
                    </a:ext>
                  </a:extLst>
                </a:gridCol>
                <a:gridCol w="1314450">
                  <a:extLst>
                    <a:ext uri="{9D8B030D-6E8A-4147-A177-3AD203B41FA5}">
                      <a16:colId xmlns:a16="http://schemas.microsoft.com/office/drawing/2014/main" xmlns="" val="20004"/>
                    </a:ext>
                  </a:extLst>
                </a:gridCol>
                <a:gridCol w="1314450">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λόγω αυτών των μέτρων οι λογαριασμοί της ενέργειας που θα σας έρθουν στο αμέσως επόμενο διάστημα θα είναι αισθητά μειωμένοι;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36758">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ΜΑΛΛΟΝ ΝΑΙ</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9,5%</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159522" y="2196820"/>
          <a:ext cx="7872954" cy="1432245"/>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λόγω αυτών των μέτρων οι λογαριασμοί της ενέργειας που θα σας έρθουν στο αμέσως επόμενο διάστημα θα είναι αισθητά μειωμένοι;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75016">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65293">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65293">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65293">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65293">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65293">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65293">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10,8%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59522" y="3867829"/>
          <a:ext cx="7872954" cy="1932167"/>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λόγω αυτών των μέτρων οι λογαριασμοί της ενέργειας που θα σας έρθουν στο αμέσως επόμενο διάστημα θα είναι αισθητά μειωμένοι;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50005">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36115">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36115">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36115">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36115">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72231">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6,7%</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74C6D5CE-A7F3-2D15-9957-BAA40D7C6C36}"/>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75360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911280"/>
          </a:xfrm>
          <a:solidFill>
            <a:schemeClr val="accent2"/>
          </a:solidFill>
        </p:spPr>
        <p:txBody>
          <a:bodyPr>
            <a:normAutofit fontScale="90000"/>
          </a:bodyPr>
          <a:lstStyle/>
          <a:p>
            <a:r>
              <a:rPr lang="el-GR" sz="1689" b="1" dirty="0"/>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587463"/>
          <a:ext cx="8229600" cy="453848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90688056-A86A-1100-B212-3EFDCFB3D64A}"/>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8766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086" name="Rectangle 74">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6285" y="0"/>
            <a:ext cx="914171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65">
              <a:defRPr/>
            </a:pPr>
            <a:endParaRPr lang="en-US" sz="1689">
              <a:solidFill>
                <a:prstClr val="white"/>
              </a:solidFill>
              <a:latin typeface="Calibri"/>
            </a:endParaRPr>
          </a:p>
        </p:txBody>
      </p:sp>
      <p:sp>
        <p:nvSpPr>
          <p:cNvPr id="77" name="Freeform: Shape 76">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65">
              <a:defRPr/>
            </a:pPr>
            <a:endParaRPr lang="en-US" sz="1689">
              <a:solidFill>
                <a:prstClr val="white"/>
              </a:solidFill>
              <a:latin typeface="Calibri"/>
            </a:endParaRPr>
          </a:p>
        </p:txBody>
      </p:sp>
      <p:sp>
        <p:nvSpPr>
          <p:cNvPr id="3074" name="Title 5">
            <a:extLst>
              <a:ext uri="{FF2B5EF4-FFF2-40B4-BE49-F238E27FC236}">
                <a16:creationId xmlns:a16="http://schemas.microsoft.com/office/drawing/2014/main" xmlns="" id="{E27AB5F6-B526-4477-9C02-1AC62B0211BB}"/>
              </a:ext>
            </a:extLst>
          </p:cNvPr>
          <p:cNvSpPr>
            <a:spLocks noGrp="1"/>
          </p:cNvSpPr>
          <p:nvPr>
            <p:ph type="title"/>
          </p:nvPr>
        </p:nvSpPr>
        <p:spPr>
          <a:xfrm>
            <a:off x="2039125" y="1153572"/>
            <a:ext cx="2400300" cy="4461163"/>
          </a:xfrm>
        </p:spPr>
        <p:txBody>
          <a:bodyPr vert="horz" lIns="77228" tIns="38614" rIns="77228" bIns="38614" rtlCol="0" anchor="ctr">
            <a:normAutofit/>
          </a:bodyPr>
          <a:lstStyle/>
          <a:p>
            <a:pPr defTabSz="772302">
              <a:lnSpc>
                <a:spcPct val="90000"/>
              </a:lnSpc>
            </a:pPr>
            <a:r>
              <a:rPr lang="en-US" altLang="en-US" sz="3716" dirty="0">
                <a:solidFill>
                  <a:srgbClr val="FFFFFF"/>
                </a:solidFill>
              </a:rPr>
              <a:t>Τα</a:t>
            </a:r>
            <a:r>
              <a:rPr lang="en-US" altLang="en-US" sz="3716" dirty="0" err="1">
                <a:solidFill>
                  <a:srgbClr val="FFFFFF"/>
                </a:solidFill>
              </a:rPr>
              <a:t>υτότητ</a:t>
            </a:r>
            <a:r>
              <a:rPr lang="en-US" altLang="en-US" sz="3716" dirty="0">
                <a:solidFill>
                  <a:srgbClr val="FFFFFF"/>
                </a:solidFill>
              </a:rPr>
              <a:t>α Έρευνας</a:t>
            </a:r>
          </a:p>
        </p:txBody>
      </p:sp>
      <p:sp>
        <p:nvSpPr>
          <p:cNvPr id="79" name="Arc 78">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186802" y="2455479"/>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defTabSz="872565">
              <a:defRPr/>
            </a:pPr>
            <a:endParaRPr lang="en-US" sz="1689" dirty="0">
              <a:solidFill>
                <a:prstClr val="black"/>
              </a:solidFill>
              <a:latin typeface="Calibri"/>
            </a:endParaRPr>
          </a:p>
        </p:txBody>
      </p:sp>
      <p:sp>
        <p:nvSpPr>
          <p:cNvPr id="3087" name="4 - Θέση περιεχομένου">
            <a:extLst>
              <a:ext uri="{FF2B5EF4-FFF2-40B4-BE49-F238E27FC236}">
                <a16:creationId xmlns:a16="http://schemas.microsoft.com/office/drawing/2014/main" xmlns="" id="{0FD9D685-9ECC-480A-9435-6AA3E4ED3556}"/>
              </a:ext>
            </a:extLst>
          </p:cNvPr>
          <p:cNvSpPr>
            <a:spLocks noGrp="1"/>
          </p:cNvSpPr>
          <p:nvPr>
            <p:ph idx="1"/>
          </p:nvPr>
        </p:nvSpPr>
        <p:spPr>
          <a:xfrm>
            <a:off x="4649453" y="319089"/>
            <a:ext cx="5599923" cy="6219823"/>
          </a:xfrm>
        </p:spPr>
        <p:txBody>
          <a:bodyPr vert="horz" lIns="77228" tIns="38614" rIns="77228" bIns="38614" rtlCol="0" anchor="ctr">
            <a:normAutofit/>
          </a:bodyPr>
          <a:lstStyle/>
          <a:p>
            <a:pPr indent="-193076" defTabSz="772302">
              <a:lnSpc>
                <a:spcPct val="90000"/>
              </a:lnSpc>
              <a:defRPr/>
            </a:pPr>
            <a:r>
              <a:rPr lang="en-US" altLang="en-US" sz="1200" b="1" dirty="0"/>
              <a:t>Η </a:t>
            </a:r>
            <a:r>
              <a:rPr lang="en-US" altLang="en-US" sz="1200" b="1" dirty="0" err="1"/>
              <a:t>Έρευν</a:t>
            </a:r>
            <a:r>
              <a:rPr lang="en-US" altLang="en-US" sz="1200" b="1" dirty="0"/>
              <a:t>α πραγματοποιήθηκε από την Opinion Poll Ε.Π.Ε – Αριθμός Μητρώου Ε.Σ.Ρ. 49.</a:t>
            </a:r>
            <a:endParaRPr lang="el-GR" altLang="en-US" sz="1200" b="1" dirty="0"/>
          </a:p>
          <a:p>
            <a:pPr indent="-193076" defTabSz="772302">
              <a:lnSpc>
                <a:spcPct val="90000"/>
              </a:lnSpc>
              <a:defRPr/>
            </a:pPr>
            <a:r>
              <a:rPr lang="en-US" altLang="en-US" sz="1200" b="1" dirty="0"/>
              <a:t>ΕΞΕΤΑΖΟΜΕΝΟΣ ΠΛΗΘΥΣΜΟΣ: </a:t>
            </a:r>
            <a:r>
              <a:rPr lang="en-US" sz="1200" b="1" dirty="0" err="1"/>
              <a:t>Άνδρες</a:t>
            </a:r>
            <a:r>
              <a:rPr lang="en-US" sz="1200" b="1" dirty="0"/>
              <a:t> και </a:t>
            </a:r>
            <a:r>
              <a:rPr lang="en-US" sz="1200" b="1" dirty="0" err="1"/>
              <a:t>γυν</a:t>
            </a:r>
            <a:r>
              <a:rPr lang="en-US" sz="1200" b="1" dirty="0"/>
              <a:t>αίκες με δικαίωμα   ψήφου </a:t>
            </a:r>
          </a:p>
          <a:p>
            <a:pPr indent="-193076" defTabSz="772302">
              <a:lnSpc>
                <a:spcPct val="90000"/>
              </a:lnSpc>
              <a:defRPr/>
            </a:pPr>
            <a:r>
              <a:rPr lang="el-GR" altLang="en-US" sz="1200" b="1" dirty="0"/>
              <a:t>ΕΝΤΟΛΕΑΣ </a:t>
            </a:r>
            <a:r>
              <a:rPr lang="en-GB" altLang="en-US" sz="1200" b="1" dirty="0"/>
              <a:t>: </a:t>
            </a:r>
            <a:r>
              <a:rPr kumimoji="0" lang="el-GR" altLang="el-GR" sz="1200" b="1" i="0" u="none" strike="noStrike" kern="1200" cap="none" spc="0" normalizeH="0" baseline="0" noProof="0" dirty="0">
                <a:ln>
                  <a:noFill/>
                </a:ln>
                <a:effectLst/>
                <a:uLnTx/>
                <a:uFillTx/>
                <a:latin typeface="Calibri"/>
                <a:ea typeface="+mn-ea"/>
                <a:cs typeface="+mn-cs"/>
              </a:rPr>
              <a:t>ΕΠΑΓΓΕΛΜΑΤΙΚΟ ΕΠΙΜΕΛΗΤΗΡΙΟ ΑΘΗΝΩΝ</a:t>
            </a:r>
          </a:p>
          <a:p>
            <a:pPr indent="-193076" defTabSz="772302">
              <a:lnSpc>
                <a:spcPct val="90000"/>
              </a:lnSpc>
              <a:defRPr/>
            </a:pPr>
            <a:endParaRPr kumimoji="0" lang="el-GR" altLang="el-GR" sz="1200" b="1" i="0" u="none" strike="noStrike" kern="1200" cap="none" spc="0" normalizeH="0" baseline="0" noProof="0" dirty="0">
              <a:ln>
                <a:noFill/>
              </a:ln>
              <a:effectLst/>
              <a:uLnTx/>
              <a:uFillTx/>
              <a:latin typeface="Calibri"/>
              <a:ea typeface="+mn-ea"/>
              <a:cs typeface="+mn-cs"/>
            </a:endParaRPr>
          </a:p>
          <a:p>
            <a:pPr marL="405994" marR="0" lvl="0" indent="-228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altLang="en-US" sz="1200" b="1" i="0" u="none" strike="noStrike" kern="1200" cap="none" spc="0" normalizeH="0" baseline="0" noProof="0" dirty="0">
                <a:ln>
                  <a:noFill/>
                </a:ln>
                <a:solidFill>
                  <a:prstClr val="black"/>
                </a:solidFill>
                <a:effectLst/>
                <a:uLnTx/>
                <a:uFillTx/>
                <a:latin typeface="Calibri"/>
                <a:ea typeface="+mn-ea"/>
                <a:cs typeface="+mn-cs"/>
              </a:rPr>
              <a:t>ΧΡΟΝΙΚΟ ΔΙΑΣΤΗΜΑ: </a:t>
            </a:r>
            <a:r>
              <a:rPr kumimoji="0" lang="el-GR" altLang="en-US" sz="1200" b="1" i="0" u="none" strike="noStrike" kern="1200" cap="none" spc="0" normalizeH="0" baseline="0" noProof="0" dirty="0">
                <a:ln>
                  <a:noFill/>
                </a:ln>
                <a:solidFill>
                  <a:prstClr val="black"/>
                </a:solidFill>
                <a:effectLst/>
                <a:uLnTx/>
                <a:uFillTx/>
                <a:latin typeface="Calibri"/>
                <a:ea typeface="+mn-ea"/>
                <a:cs typeface="+mn-cs"/>
              </a:rPr>
              <a:t> ΙΟΥΛΙΟΣ </a:t>
            </a:r>
            <a:r>
              <a:rPr kumimoji="0" lang="en-US" altLang="en-US" sz="1200" b="1" i="0" u="none" strike="noStrike" kern="1200" cap="none" spc="0" normalizeH="0" baseline="0" noProof="0" dirty="0">
                <a:ln>
                  <a:noFill/>
                </a:ln>
                <a:solidFill>
                  <a:prstClr val="black"/>
                </a:solidFill>
                <a:effectLst/>
                <a:uLnTx/>
                <a:uFillTx/>
                <a:latin typeface="Calibri"/>
                <a:ea typeface="+mn-ea"/>
                <a:cs typeface="+mn-cs"/>
              </a:rPr>
              <a:t>    2022</a:t>
            </a:r>
          </a:p>
          <a:p>
            <a:pPr indent="-193076" defTabSz="772302">
              <a:lnSpc>
                <a:spcPct val="90000"/>
              </a:lnSpc>
              <a:defRPr/>
            </a:pPr>
            <a:endParaRPr lang="en-US" altLang="en-US" sz="1200" b="1" dirty="0"/>
          </a:p>
          <a:p>
            <a:pPr indent="-193076" defTabSz="772302">
              <a:lnSpc>
                <a:spcPct val="90000"/>
              </a:lnSpc>
              <a:defRPr/>
            </a:pPr>
            <a:r>
              <a:rPr lang="en-US" altLang="en-US" sz="1200" b="1" dirty="0"/>
              <a:t>ΜΕΓΕΘΟΣ ΔΕΙΓΜΑΤΟΣ: </a:t>
            </a:r>
            <a:r>
              <a:rPr lang="el-GR" altLang="en-US" sz="1200" b="1" dirty="0"/>
              <a:t>1002</a:t>
            </a:r>
            <a:r>
              <a:rPr lang="en-US" altLang="en-US" sz="1200" b="1" dirty="0"/>
              <a:t> </a:t>
            </a:r>
            <a:r>
              <a:rPr lang="en-US" altLang="en-US" sz="1200" b="1" dirty="0" err="1"/>
              <a:t>νοικοκυριά</a:t>
            </a:r>
            <a:endParaRPr lang="en-US" altLang="en-US" sz="1200" b="1" dirty="0"/>
          </a:p>
          <a:p>
            <a:pPr marL="149827" indent="0" defTabSz="772302">
              <a:lnSpc>
                <a:spcPct val="90000"/>
              </a:lnSpc>
              <a:buNone/>
              <a:defRPr/>
            </a:pPr>
            <a:endParaRPr lang="en-US" altLang="en-US" sz="1200" b="1" dirty="0"/>
          </a:p>
          <a:p>
            <a:pPr indent="-193076" defTabSz="772302">
              <a:lnSpc>
                <a:spcPct val="90000"/>
              </a:lnSpc>
              <a:defRPr/>
            </a:pPr>
            <a:r>
              <a:rPr lang="en-US" altLang="en-US" sz="1200" b="1" dirty="0"/>
              <a:t>ΠΕΡΙΟΧΗ ΔΙΕΞΑΓΩΓΗΣ: </a:t>
            </a:r>
            <a:r>
              <a:rPr lang="el-GR" altLang="en-US" sz="1200" b="1" dirty="0"/>
              <a:t>ΠΕΡΙΦΕΡΕΙΑ  ΑΤΤΙΚΗΣ</a:t>
            </a:r>
            <a:endParaRPr lang="en-US" altLang="en-US" sz="1200" b="1" dirty="0"/>
          </a:p>
          <a:p>
            <a:pPr indent="-193076" defTabSz="772302">
              <a:lnSpc>
                <a:spcPct val="90000"/>
              </a:lnSpc>
              <a:defRPr/>
            </a:pPr>
            <a:endParaRPr lang="en-US" altLang="en-US" sz="1200" b="1" dirty="0"/>
          </a:p>
          <a:p>
            <a:pPr indent="-193076" defTabSz="772302">
              <a:lnSpc>
                <a:spcPct val="90000"/>
              </a:lnSpc>
              <a:defRPr/>
            </a:pPr>
            <a:r>
              <a:rPr lang="en-US" altLang="en-US" sz="1200" b="1" dirty="0"/>
              <a:t>ΜΕΘΟΔΟΣ ΔΕΙΓΜΑΤΟΛΗΨΙΑΣ: </a:t>
            </a:r>
            <a:r>
              <a:rPr lang="en-US" altLang="en-US" sz="1200" b="1" dirty="0" err="1"/>
              <a:t>Πολυστ</a:t>
            </a:r>
            <a:r>
              <a:rPr lang="en-US" altLang="en-US" sz="1200" b="1" dirty="0"/>
              <a:t>αδιακή τυχαία δειγματοληψία με χρήση quota βάσει  γεωγραφικής κατανομής.</a:t>
            </a:r>
          </a:p>
          <a:p>
            <a:pPr indent="-193076" defTabSz="772302">
              <a:lnSpc>
                <a:spcPct val="90000"/>
              </a:lnSpc>
              <a:defRPr/>
            </a:pPr>
            <a:endParaRPr lang="en-US" altLang="en-US" sz="1200" b="1" dirty="0"/>
          </a:p>
          <a:p>
            <a:pPr indent="-193076" defTabSz="772302">
              <a:lnSpc>
                <a:spcPct val="90000"/>
              </a:lnSpc>
              <a:defRPr/>
            </a:pPr>
            <a:r>
              <a:rPr lang="en-US" altLang="en-US" sz="1200" b="1" dirty="0"/>
              <a:t>ΜΕΘΟΔΟΣ ΣΥΛΛΟΓΗΣ ΣΤΟΙΧΕΙΩΝ: </a:t>
            </a:r>
            <a:r>
              <a:rPr lang="en-US" altLang="en-US" sz="1200" b="1" dirty="0" err="1"/>
              <a:t>Τηλεφωνικές</a:t>
            </a:r>
            <a:r>
              <a:rPr lang="en-US" altLang="en-US" sz="1200" b="1" dirty="0"/>
              <a:t> </a:t>
            </a:r>
            <a:r>
              <a:rPr lang="en-US" altLang="en-US" sz="1200" b="1" dirty="0" err="1"/>
              <a:t>συνεντεύξεις</a:t>
            </a:r>
            <a:r>
              <a:rPr lang="en-US" altLang="en-US" sz="1200" b="1" dirty="0"/>
              <a:t> β</a:t>
            </a:r>
            <a:r>
              <a:rPr lang="en-US" altLang="en-US" sz="1200" b="1" dirty="0" err="1"/>
              <a:t>άσει</a:t>
            </a:r>
            <a:r>
              <a:rPr lang="en-US" altLang="en-US" sz="1200" b="1" dirty="0"/>
              <a:t> </a:t>
            </a:r>
            <a:r>
              <a:rPr lang="en-US" altLang="en-US" sz="1200" b="1" dirty="0" err="1"/>
              <a:t>ηλεκτρονικού</a:t>
            </a:r>
            <a:r>
              <a:rPr lang="en-US" altLang="en-US" sz="1200" b="1" dirty="0"/>
              <a:t> </a:t>
            </a:r>
            <a:r>
              <a:rPr lang="en-US" altLang="en-US" sz="1200" b="1" dirty="0" err="1"/>
              <a:t>ερωτημ</a:t>
            </a:r>
            <a:r>
              <a:rPr lang="en-US" altLang="en-US" sz="1200" b="1" dirty="0"/>
              <a:t>ατολογίου (CATI).</a:t>
            </a:r>
          </a:p>
          <a:p>
            <a:pPr indent="-193076" defTabSz="772302">
              <a:lnSpc>
                <a:spcPct val="90000"/>
              </a:lnSpc>
              <a:defRPr/>
            </a:pPr>
            <a:endParaRPr lang="en-US" altLang="en-US" sz="1200" b="1" dirty="0"/>
          </a:p>
          <a:p>
            <a:pPr indent="-193076" defTabSz="772302">
              <a:lnSpc>
                <a:spcPct val="90000"/>
              </a:lnSpc>
              <a:defRPr/>
            </a:pPr>
            <a:r>
              <a:rPr lang="en-US" altLang="en-US" sz="1200" b="1" dirty="0"/>
              <a:t>ΣΤΑΘΜΙΣΗ: </a:t>
            </a:r>
            <a:r>
              <a:rPr lang="en-US" altLang="en-US" sz="1200" b="1" dirty="0" err="1"/>
              <a:t>Έγινε</a:t>
            </a:r>
            <a:r>
              <a:rPr lang="en-US" altLang="en-US" sz="1200" b="1" dirty="0"/>
              <a:t> </a:t>
            </a:r>
            <a:r>
              <a:rPr lang="en-US" altLang="en-US" sz="1200" b="1" dirty="0" err="1"/>
              <a:t>στάθμιση</a:t>
            </a:r>
            <a:r>
              <a:rPr lang="en-US" altLang="en-US" sz="1200" b="1" dirty="0"/>
              <a:t> </a:t>
            </a:r>
            <a:r>
              <a:rPr lang="en-US" altLang="en-US" sz="1200" b="1" dirty="0" err="1"/>
              <a:t>με</a:t>
            </a:r>
            <a:r>
              <a:rPr lang="en-US" altLang="en-US" sz="1200" b="1" dirty="0"/>
              <a:t> β</a:t>
            </a:r>
            <a:r>
              <a:rPr lang="en-US" altLang="en-US" sz="1200" b="1" dirty="0" err="1"/>
              <a:t>άση</a:t>
            </a:r>
            <a:r>
              <a:rPr lang="en-US" altLang="en-US" sz="1200" b="1" dirty="0"/>
              <a:t> τα απ</a:t>
            </a:r>
            <a:r>
              <a:rPr lang="en-US" altLang="en-US" sz="1200" b="1" dirty="0" err="1"/>
              <a:t>οτελέσμ</a:t>
            </a:r>
            <a:r>
              <a:rPr lang="en-US" altLang="en-US" sz="1200" b="1" dirty="0"/>
              <a:t>ατα των  βουλευτικών εκλογών του  Ιουλίου 2019.</a:t>
            </a:r>
          </a:p>
          <a:p>
            <a:pPr indent="-193076" defTabSz="772302">
              <a:lnSpc>
                <a:spcPct val="90000"/>
              </a:lnSpc>
              <a:defRPr/>
            </a:pPr>
            <a:endParaRPr lang="en-US" altLang="en-US" sz="1200" b="1" dirty="0"/>
          </a:p>
          <a:p>
            <a:pPr indent="-193076" defTabSz="772302">
              <a:lnSpc>
                <a:spcPct val="90000"/>
              </a:lnSpc>
              <a:defRPr/>
            </a:pPr>
            <a:r>
              <a:rPr lang="en-US" sz="1200" b="1" dirty="0"/>
              <a:t>ΕΡΓΑΣΤΗΚΑΝ  : </a:t>
            </a:r>
            <a:r>
              <a:rPr lang="en-GB" sz="1200" b="1" dirty="0"/>
              <a:t>2</a:t>
            </a:r>
            <a:r>
              <a:rPr lang="el-GR" sz="1200" b="1" dirty="0"/>
              <a:t>2 </a:t>
            </a:r>
            <a:r>
              <a:rPr lang="en-US" sz="1200" b="1" dirty="0"/>
              <a:t> </a:t>
            </a:r>
            <a:r>
              <a:rPr lang="en-US" sz="1200" b="1" dirty="0" err="1"/>
              <a:t>ερευνητές</a:t>
            </a:r>
            <a:r>
              <a:rPr lang="en-US" sz="1200" b="1" dirty="0"/>
              <a:t> &amp; </a:t>
            </a:r>
            <a:r>
              <a:rPr lang="el-GR" sz="1200" b="1" dirty="0"/>
              <a:t>1</a:t>
            </a:r>
            <a:r>
              <a:rPr lang="en-US" sz="1200" b="1" dirty="0"/>
              <a:t> επόπτ</a:t>
            </a:r>
            <a:r>
              <a:rPr lang="el-GR" sz="1200" b="1" dirty="0"/>
              <a:t>ης</a:t>
            </a:r>
            <a:r>
              <a:rPr lang="en-US" sz="1200" b="1" dirty="0"/>
              <a:t>. </a:t>
            </a:r>
            <a:r>
              <a:rPr lang="en-US" sz="1200" b="1" dirty="0" err="1"/>
              <a:t>Χρησιμο</a:t>
            </a:r>
            <a:r>
              <a:rPr lang="en-US" sz="1200" b="1" dirty="0"/>
              <a:t>ποιήθηκε ειδικό λογισμικό για κατ’οίκον εργασία ερευνητών με live παρακολούθηση του fieldwork σε real time</a:t>
            </a:r>
          </a:p>
          <a:p>
            <a:pPr marL="149827" indent="-193076" defTabSz="772302">
              <a:lnSpc>
                <a:spcPct val="90000"/>
              </a:lnSpc>
              <a:defRPr/>
            </a:pPr>
            <a:endParaRPr lang="en-US" altLang="en-US" sz="1200" b="1" dirty="0"/>
          </a:p>
          <a:p>
            <a:pPr marL="171451" indent="-193076" defTabSz="772302" fontAlgn="base">
              <a:lnSpc>
                <a:spcPct val="90000"/>
              </a:lnSpc>
              <a:spcBef>
                <a:spcPts val="750"/>
              </a:spcBef>
              <a:spcAft>
                <a:spcPct val="0"/>
              </a:spcAft>
              <a:defRPr/>
            </a:pPr>
            <a:r>
              <a:rPr lang="en-US" altLang="en-US" sz="1200" b="1" dirty="0"/>
              <a:t>Η Opinion Poll ΕΠΕ. </a:t>
            </a:r>
            <a:r>
              <a:rPr lang="el-GR" altLang="en-US" sz="1200" b="1" dirty="0"/>
              <a:t>ε</a:t>
            </a:r>
            <a:r>
              <a:rPr lang="en-US" altLang="en-US" sz="1200" b="1" dirty="0" err="1"/>
              <a:t>ίν</a:t>
            </a:r>
            <a:r>
              <a:rPr lang="en-US" altLang="en-US" sz="1200" b="1" dirty="0"/>
              <a:t>αι μέλος του ΣΕΔΕΑ, της ESOMAR, της WAPOR και τηρεί τον κανονισμό του Π.Ε.Σ.Σ. και </a:t>
            </a:r>
            <a:r>
              <a:rPr lang="en-US" altLang="en-US" sz="1200" b="1" dirty="0" err="1"/>
              <a:t>τους</a:t>
            </a:r>
            <a:r>
              <a:rPr lang="en-US" altLang="en-US" sz="1200" b="1" dirty="0"/>
              <a:t> </a:t>
            </a:r>
            <a:r>
              <a:rPr lang="en-US" altLang="en-US" sz="1200" b="1" dirty="0" err="1"/>
              <a:t>διεθνείς</a:t>
            </a:r>
            <a:r>
              <a:rPr lang="en-US" altLang="en-US" sz="1200" b="1" dirty="0"/>
              <a:t> </a:t>
            </a:r>
            <a:r>
              <a:rPr lang="en-US" altLang="en-US" sz="1200" b="1" dirty="0" err="1"/>
              <a:t>κώδικες</a:t>
            </a:r>
            <a:r>
              <a:rPr lang="en-US" altLang="en-US" sz="1200" b="1" dirty="0"/>
              <a:t> </a:t>
            </a:r>
            <a:r>
              <a:rPr lang="en-US" altLang="en-US" sz="1200" b="1" dirty="0" err="1"/>
              <a:t>δεοντολογί</a:t>
            </a:r>
            <a:r>
              <a:rPr lang="en-US" altLang="en-US" sz="1200" b="1" dirty="0"/>
              <a:t>ας για την διεξαγωγή και δημοσιοποίηση ερευνών κοινής γνώμης.</a:t>
            </a:r>
          </a:p>
          <a:p>
            <a:pPr indent="-193076" defTabSz="772302">
              <a:lnSpc>
                <a:spcPct val="90000"/>
              </a:lnSpc>
              <a:defRPr/>
            </a:pPr>
            <a:endParaRPr lang="en-US" altLang="en-US" sz="1014"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7"/>
            <a:ext cx="7886700" cy="943458"/>
          </a:xfrm>
          <a:solidFill>
            <a:schemeClr val="accent2"/>
          </a:solidFill>
        </p:spPr>
        <p:txBody>
          <a:bodyPr>
            <a:normAutofit fontScale="90000"/>
          </a:bodyPr>
          <a:lstStyle/>
          <a:p>
            <a:r>
              <a:rPr lang="el-GR" sz="1689" b="1" dirty="0"/>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br>
              <a:rPr lang="el-GR" sz="1689" b="1" dirty="0"/>
            </a:br>
            <a:endParaRPr lang="el-GR" sz="1689" b="1" dirty="0"/>
          </a:p>
        </p:txBody>
      </p:sp>
      <p:graphicFrame>
        <p:nvGraphicFramePr>
          <p:cNvPr id="5" name="Table 4"/>
          <p:cNvGraphicFramePr>
            <a:graphicFrameLocks noGrp="1"/>
          </p:cNvGraphicFramePr>
          <p:nvPr/>
        </p:nvGraphicFramePr>
        <p:xfrm>
          <a:off x="2152651" y="1866342"/>
          <a:ext cx="7886700" cy="3453804"/>
        </p:xfrm>
        <a:graphic>
          <a:graphicData uri="http://schemas.openxmlformats.org/drawingml/2006/table">
            <a:tbl>
              <a:tblPr>
                <a:tableStyleId>{6E25E649-3F16-4E02-A733-19D2CDBF48F0}</a:tableStyleId>
              </a:tblPr>
              <a:tblGrid>
                <a:gridCol w="1577340">
                  <a:extLst>
                    <a:ext uri="{9D8B030D-6E8A-4147-A177-3AD203B41FA5}">
                      <a16:colId xmlns:a16="http://schemas.microsoft.com/office/drawing/2014/main" xmlns="" val="20000"/>
                    </a:ext>
                  </a:extLst>
                </a:gridCol>
                <a:gridCol w="1577340">
                  <a:extLst>
                    <a:ext uri="{9D8B030D-6E8A-4147-A177-3AD203B41FA5}">
                      <a16:colId xmlns:a16="http://schemas.microsoft.com/office/drawing/2014/main" xmlns="" val="20001"/>
                    </a:ext>
                  </a:extLst>
                </a:gridCol>
                <a:gridCol w="1577340">
                  <a:extLst>
                    <a:ext uri="{9D8B030D-6E8A-4147-A177-3AD203B41FA5}">
                      <a16:colId xmlns:a16="http://schemas.microsoft.com/office/drawing/2014/main" xmlns="" val="20002"/>
                    </a:ext>
                  </a:extLst>
                </a:gridCol>
                <a:gridCol w="1577340">
                  <a:extLst>
                    <a:ext uri="{9D8B030D-6E8A-4147-A177-3AD203B41FA5}">
                      <a16:colId xmlns:a16="http://schemas.microsoft.com/office/drawing/2014/main" xmlns="" val="20003"/>
                    </a:ext>
                  </a:extLst>
                </a:gridCol>
                <a:gridCol w="1577340">
                  <a:extLst>
                    <a:ext uri="{9D8B030D-6E8A-4147-A177-3AD203B41FA5}">
                      <a16:colId xmlns:a16="http://schemas.microsoft.com/office/drawing/2014/main" xmlns="" val="20004"/>
                    </a:ext>
                  </a:extLst>
                </a:gridCol>
              </a:tblGrid>
              <a:tr h="833676">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4">
                  <a:txBody>
                    <a:bodyPr/>
                    <a:lstStyle/>
                    <a:p>
                      <a:pPr algn="ctr" fontAlgn="b"/>
                      <a:r>
                        <a:rPr lang="el-GR" sz="800" b="1" u="none" strike="noStrike">
                          <a:effectLst/>
                        </a:rPr>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884718">
                <a:tc vMerge="1">
                  <a:txBody>
                    <a:bodyPr/>
                    <a:lstStyle/>
                    <a:p>
                      <a:endParaRPr lang="el-GR"/>
                    </a:p>
                  </a:txBody>
                  <a:tcPr/>
                </a:tc>
                <a:tc>
                  <a:txBody>
                    <a:bodyPr/>
                    <a:lstStyle/>
                    <a:p>
                      <a:pPr algn="ctr" fontAlgn="b"/>
                      <a:r>
                        <a:rPr lang="el-GR" sz="800" b="1" u="none" strike="noStrike">
                          <a:effectLst/>
                        </a:rPr>
                        <a:t>Πρόκειται για σημαντική βοήθεια δεδομένων των συνθηκών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Αποτελούν μια μικρή, αλλά αναγκαία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Προσφέρουν σχεδόν μηδαμινή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89235">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89235">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89235">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89235">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289235">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289235">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15B5A739-C236-ECA0-8234-4666D6BD3F35}"/>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97749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846924"/>
          </a:xfrm>
          <a:solidFill>
            <a:schemeClr val="accent2"/>
          </a:solidFill>
        </p:spPr>
        <p:txBody>
          <a:bodyPr>
            <a:normAutofit fontScale="90000"/>
          </a:bodyPr>
          <a:lstStyle/>
          <a:p>
            <a:r>
              <a:rPr lang="el-GR" sz="1689" b="1" dirty="0"/>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br>
              <a:rPr lang="el-GR" sz="1689" b="1" dirty="0"/>
            </a:br>
            <a:endParaRPr lang="el-GR" sz="1689" b="1" dirty="0"/>
          </a:p>
        </p:txBody>
      </p:sp>
      <p:graphicFrame>
        <p:nvGraphicFramePr>
          <p:cNvPr id="3" name="Table 2"/>
          <p:cNvGraphicFramePr>
            <a:graphicFrameLocks noGrp="1"/>
          </p:cNvGraphicFramePr>
          <p:nvPr/>
        </p:nvGraphicFramePr>
        <p:xfrm>
          <a:off x="2152649" y="1748355"/>
          <a:ext cx="7886700" cy="3743812"/>
        </p:xfrm>
        <a:graphic>
          <a:graphicData uri="http://schemas.openxmlformats.org/drawingml/2006/table">
            <a:tbl>
              <a:tblPr>
                <a:tableStyleId>{6E25E649-3F16-4E02-A733-19D2CDBF48F0}</a:tableStyleId>
              </a:tblPr>
              <a:tblGrid>
                <a:gridCol w="1577340">
                  <a:extLst>
                    <a:ext uri="{9D8B030D-6E8A-4147-A177-3AD203B41FA5}">
                      <a16:colId xmlns:a16="http://schemas.microsoft.com/office/drawing/2014/main" xmlns="" val="20000"/>
                    </a:ext>
                  </a:extLst>
                </a:gridCol>
                <a:gridCol w="1577340">
                  <a:extLst>
                    <a:ext uri="{9D8B030D-6E8A-4147-A177-3AD203B41FA5}">
                      <a16:colId xmlns:a16="http://schemas.microsoft.com/office/drawing/2014/main" xmlns="" val="20001"/>
                    </a:ext>
                  </a:extLst>
                </a:gridCol>
                <a:gridCol w="1577340">
                  <a:extLst>
                    <a:ext uri="{9D8B030D-6E8A-4147-A177-3AD203B41FA5}">
                      <a16:colId xmlns:a16="http://schemas.microsoft.com/office/drawing/2014/main" xmlns="" val="20002"/>
                    </a:ext>
                  </a:extLst>
                </a:gridCol>
                <a:gridCol w="1577340">
                  <a:extLst>
                    <a:ext uri="{9D8B030D-6E8A-4147-A177-3AD203B41FA5}">
                      <a16:colId xmlns:a16="http://schemas.microsoft.com/office/drawing/2014/main" xmlns="" val="20003"/>
                    </a:ext>
                  </a:extLst>
                </a:gridCol>
                <a:gridCol w="1577340">
                  <a:extLst>
                    <a:ext uri="{9D8B030D-6E8A-4147-A177-3AD203B41FA5}">
                      <a16:colId xmlns:a16="http://schemas.microsoft.com/office/drawing/2014/main" xmlns="" val="20004"/>
                    </a:ext>
                  </a:extLst>
                </a:gridCol>
              </a:tblGrid>
              <a:tr h="35881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4">
                  <a:txBody>
                    <a:bodyPr/>
                    <a:lstStyle/>
                    <a:p>
                      <a:pPr algn="ctr" fontAlgn="b"/>
                      <a:r>
                        <a:rPr lang="el-GR" sz="800" b="1" u="none" strike="noStrike">
                          <a:effectLst/>
                        </a:rPr>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380787">
                <a:tc vMerge="1">
                  <a:txBody>
                    <a:bodyPr/>
                    <a:lstStyle/>
                    <a:p>
                      <a:endParaRPr lang="el-GR"/>
                    </a:p>
                  </a:txBody>
                  <a:tcPr/>
                </a:tc>
                <a:tc>
                  <a:txBody>
                    <a:bodyPr/>
                    <a:lstStyle/>
                    <a:p>
                      <a:pPr algn="ctr" fontAlgn="b"/>
                      <a:r>
                        <a:rPr lang="el-GR" sz="800" b="1" u="none" strike="noStrike">
                          <a:effectLst/>
                        </a:rPr>
                        <a:t>Πρόκειται για σημαντική βοήθεια δεδομένων των συνθηκών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Αποτελούν μια μικρή, αλλά αναγκαία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Προσφέρουν σχεδόν μηδαμινή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497952">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373464">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49,3%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373464">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373464">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97952">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373464">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265471">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248976">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2590D6F0-189E-7C37-50CD-679529DAFFE9}"/>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02190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117988"/>
            <a:ext cx="7886700" cy="858089"/>
          </a:xfrm>
          <a:solidFill>
            <a:schemeClr val="accent2"/>
          </a:solidFill>
        </p:spPr>
        <p:txBody>
          <a:bodyPr>
            <a:normAutofit fontScale="90000"/>
          </a:bodyPr>
          <a:lstStyle/>
          <a:p>
            <a:r>
              <a:rPr lang="el-GR" sz="1689" b="1" dirty="0"/>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br>
              <a:rPr lang="el-GR" sz="1689" b="1" dirty="0"/>
            </a:br>
            <a:endParaRPr lang="el-GR" sz="1689" b="1" dirty="0"/>
          </a:p>
        </p:txBody>
      </p:sp>
      <p:graphicFrame>
        <p:nvGraphicFramePr>
          <p:cNvPr id="3" name="Table 2"/>
          <p:cNvGraphicFramePr>
            <a:graphicFrameLocks noGrp="1"/>
          </p:cNvGraphicFramePr>
          <p:nvPr/>
        </p:nvGraphicFramePr>
        <p:xfrm>
          <a:off x="2152651" y="1175895"/>
          <a:ext cx="7886700" cy="957305"/>
        </p:xfrm>
        <a:graphic>
          <a:graphicData uri="http://schemas.openxmlformats.org/drawingml/2006/table">
            <a:tbl>
              <a:tblPr>
                <a:tableStyleId>{6E25E649-3F16-4E02-A733-19D2CDBF48F0}</a:tableStyleId>
              </a:tblPr>
              <a:tblGrid>
                <a:gridCol w="1577340">
                  <a:extLst>
                    <a:ext uri="{9D8B030D-6E8A-4147-A177-3AD203B41FA5}">
                      <a16:colId xmlns:a16="http://schemas.microsoft.com/office/drawing/2014/main" xmlns="" val="20000"/>
                    </a:ext>
                  </a:extLst>
                </a:gridCol>
                <a:gridCol w="1577340">
                  <a:extLst>
                    <a:ext uri="{9D8B030D-6E8A-4147-A177-3AD203B41FA5}">
                      <a16:colId xmlns:a16="http://schemas.microsoft.com/office/drawing/2014/main" xmlns="" val="20001"/>
                    </a:ext>
                  </a:extLst>
                </a:gridCol>
                <a:gridCol w="1577340">
                  <a:extLst>
                    <a:ext uri="{9D8B030D-6E8A-4147-A177-3AD203B41FA5}">
                      <a16:colId xmlns:a16="http://schemas.microsoft.com/office/drawing/2014/main" xmlns="" val="20002"/>
                    </a:ext>
                  </a:extLst>
                </a:gridCol>
                <a:gridCol w="1577340">
                  <a:extLst>
                    <a:ext uri="{9D8B030D-6E8A-4147-A177-3AD203B41FA5}">
                      <a16:colId xmlns:a16="http://schemas.microsoft.com/office/drawing/2014/main" xmlns="" val="20003"/>
                    </a:ext>
                  </a:extLst>
                </a:gridCol>
                <a:gridCol w="1577340">
                  <a:extLst>
                    <a:ext uri="{9D8B030D-6E8A-4147-A177-3AD203B41FA5}">
                      <a16:colId xmlns:a16="http://schemas.microsoft.com/office/drawing/2014/main" xmlns="" val="20004"/>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4">
                  <a:txBody>
                    <a:bodyPr/>
                    <a:lstStyle/>
                    <a:p>
                      <a:pPr algn="ctr" fontAlgn="b"/>
                      <a:r>
                        <a:rPr lang="el-GR" sz="800" b="1" u="none" strike="noStrike" dirty="0">
                          <a:effectLst/>
                        </a:rPr>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18318">
                <a:tc vMerge="1">
                  <a:txBody>
                    <a:bodyPr/>
                    <a:lstStyle/>
                    <a:p>
                      <a:endParaRPr lang="el-GR"/>
                    </a:p>
                  </a:txBody>
                  <a:tcPr/>
                </a:tc>
                <a:tc>
                  <a:txBody>
                    <a:bodyPr/>
                    <a:lstStyle/>
                    <a:p>
                      <a:pPr algn="ctr" fontAlgn="b"/>
                      <a:r>
                        <a:rPr lang="el-GR" sz="800" b="1" u="none" strike="noStrike">
                          <a:effectLst/>
                        </a:rPr>
                        <a:t>Πρόκειται για σημαντική βοήθεια δεδομένων των συνθηκών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Αποτελούν μια μικρή, αλλά αναγκαία βοήθεια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Προσφέρουν σχεδόν μηδαμινή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ΔΓ/ΔΑ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1,4%</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152650" y="2308101"/>
          <a:ext cx="7886700" cy="1504337"/>
        </p:xfrm>
        <a:graphic>
          <a:graphicData uri="http://schemas.openxmlformats.org/drawingml/2006/table">
            <a:tbl>
              <a:tblPr>
                <a:tableStyleId>{6E25E649-3F16-4E02-A733-19D2CDBF48F0}</a:tableStyleId>
              </a:tblPr>
              <a:tblGrid>
                <a:gridCol w="1577340">
                  <a:extLst>
                    <a:ext uri="{9D8B030D-6E8A-4147-A177-3AD203B41FA5}">
                      <a16:colId xmlns:a16="http://schemas.microsoft.com/office/drawing/2014/main" xmlns="" val="20000"/>
                    </a:ext>
                  </a:extLst>
                </a:gridCol>
                <a:gridCol w="1577340">
                  <a:extLst>
                    <a:ext uri="{9D8B030D-6E8A-4147-A177-3AD203B41FA5}">
                      <a16:colId xmlns:a16="http://schemas.microsoft.com/office/drawing/2014/main" xmlns="" val="20001"/>
                    </a:ext>
                  </a:extLst>
                </a:gridCol>
                <a:gridCol w="1577340">
                  <a:extLst>
                    <a:ext uri="{9D8B030D-6E8A-4147-A177-3AD203B41FA5}">
                      <a16:colId xmlns:a16="http://schemas.microsoft.com/office/drawing/2014/main" xmlns="" val="20002"/>
                    </a:ext>
                  </a:extLst>
                </a:gridCol>
                <a:gridCol w="1577340">
                  <a:extLst>
                    <a:ext uri="{9D8B030D-6E8A-4147-A177-3AD203B41FA5}">
                      <a16:colId xmlns:a16="http://schemas.microsoft.com/office/drawing/2014/main" xmlns="" val="20003"/>
                    </a:ext>
                  </a:extLst>
                </a:gridCol>
                <a:gridCol w="1577340">
                  <a:extLst>
                    <a:ext uri="{9D8B030D-6E8A-4147-A177-3AD203B41FA5}">
                      <a16:colId xmlns:a16="http://schemas.microsoft.com/office/drawing/2014/main" xmlns="" val="20004"/>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4">
                  <a:txBody>
                    <a:bodyPr/>
                    <a:lstStyle/>
                    <a:p>
                      <a:pPr algn="ctr" fontAlgn="b"/>
                      <a:r>
                        <a:rPr lang="el-GR" sz="800" b="1" u="none" strike="noStrike">
                          <a:effectLst/>
                        </a:rPr>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18318">
                <a:tc vMerge="1">
                  <a:txBody>
                    <a:bodyPr/>
                    <a:lstStyle/>
                    <a:p>
                      <a:endParaRPr lang="el-GR"/>
                    </a:p>
                  </a:txBody>
                  <a:tcPr/>
                </a:tc>
                <a:tc>
                  <a:txBody>
                    <a:bodyPr/>
                    <a:lstStyle/>
                    <a:p>
                      <a:pPr algn="ctr" fontAlgn="b"/>
                      <a:r>
                        <a:rPr lang="el-GR" sz="800" b="1" u="none" strike="noStrike">
                          <a:effectLst/>
                        </a:rPr>
                        <a:t>Πρόκειται για σημαντική βοήθεια δεδομένων των συνθηκών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Αποτελούν μια μικρή, αλλά αναγκαία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Προσφέρουν σχεδόν μηδαμινή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ΔΓ/ΔΑ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2,1%</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61329" y="3982818"/>
          <a:ext cx="7878020" cy="1504337"/>
        </p:xfrm>
        <a:graphic>
          <a:graphicData uri="http://schemas.openxmlformats.org/drawingml/2006/table">
            <a:tbl>
              <a:tblPr>
                <a:tableStyleId>{6E25E649-3F16-4E02-A733-19D2CDBF48F0}</a:tableStyleId>
              </a:tblPr>
              <a:tblGrid>
                <a:gridCol w="1575604">
                  <a:extLst>
                    <a:ext uri="{9D8B030D-6E8A-4147-A177-3AD203B41FA5}">
                      <a16:colId xmlns:a16="http://schemas.microsoft.com/office/drawing/2014/main" xmlns="" val="20000"/>
                    </a:ext>
                  </a:extLst>
                </a:gridCol>
                <a:gridCol w="1575604">
                  <a:extLst>
                    <a:ext uri="{9D8B030D-6E8A-4147-A177-3AD203B41FA5}">
                      <a16:colId xmlns:a16="http://schemas.microsoft.com/office/drawing/2014/main" xmlns="" val="20001"/>
                    </a:ext>
                  </a:extLst>
                </a:gridCol>
                <a:gridCol w="1575604">
                  <a:extLst>
                    <a:ext uri="{9D8B030D-6E8A-4147-A177-3AD203B41FA5}">
                      <a16:colId xmlns:a16="http://schemas.microsoft.com/office/drawing/2014/main" xmlns="" val="20002"/>
                    </a:ext>
                  </a:extLst>
                </a:gridCol>
                <a:gridCol w="1575604">
                  <a:extLst>
                    <a:ext uri="{9D8B030D-6E8A-4147-A177-3AD203B41FA5}">
                      <a16:colId xmlns:a16="http://schemas.microsoft.com/office/drawing/2014/main" xmlns="" val="20003"/>
                    </a:ext>
                  </a:extLst>
                </a:gridCol>
                <a:gridCol w="1575604">
                  <a:extLst>
                    <a:ext uri="{9D8B030D-6E8A-4147-A177-3AD203B41FA5}">
                      <a16:colId xmlns:a16="http://schemas.microsoft.com/office/drawing/2014/main" xmlns="" val="20004"/>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4">
                  <a:txBody>
                    <a:bodyPr/>
                    <a:lstStyle/>
                    <a:p>
                      <a:pPr algn="ctr" fontAlgn="b"/>
                      <a:r>
                        <a:rPr lang="el-GR" sz="800" b="1" u="none" strike="noStrike">
                          <a:effectLst/>
                        </a:rPr>
                        <a:t>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18318">
                <a:tc vMerge="1">
                  <a:txBody>
                    <a:bodyPr/>
                    <a:lstStyle/>
                    <a:p>
                      <a:endParaRPr lang="el-GR"/>
                    </a:p>
                  </a:txBody>
                  <a:tcPr/>
                </a:tc>
                <a:tc>
                  <a:txBody>
                    <a:bodyPr/>
                    <a:lstStyle/>
                    <a:p>
                      <a:pPr algn="ctr" fontAlgn="b"/>
                      <a:r>
                        <a:rPr lang="el-GR" sz="800" b="1" u="none" strike="noStrike">
                          <a:effectLst/>
                        </a:rPr>
                        <a:t>Πρόκειται για σημαντική βοήθεια δεδομένων των συνθηκών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Αποτελούν μια μικρή, αλλά αναγκαία βοήθεια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Προσφέρουν σχεδόν μηδαμινή βοήθεια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ΔΓ/ΔΑ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273516">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586838A5-038F-FF54-9748-AB0638A73DF6}"/>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32054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43128"/>
          </a:xfrm>
          <a:solidFill>
            <a:schemeClr val="accent2"/>
          </a:solidFill>
        </p:spPr>
        <p:txBody>
          <a:bodyPr>
            <a:normAutofit/>
          </a:bodyPr>
          <a:lstStyle/>
          <a:p>
            <a:r>
              <a:rPr lang="el-GR" sz="1689" b="1" dirty="0"/>
              <a:t>Πως κρίνετε το νέο Πρόγραμμα επιδότησης καυσίμων (Fuel Pass 2);</a:t>
            </a:r>
          </a:p>
        </p:txBody>
      </p:sp>
      <p:graphicFrame>
        <p:nvGraphicFramePr>
          <p:cNvPr id="4" name="Content Placeholder 3"/>
          <p:cNvGraphicFramePr>
            <a:graphicFrameLocks noGrp="1"/>
          </p:cNvGraphicFramePr>
          <p:nvPr>
            <p:ph idx="1"/>
          </p:nvPr>
        </p:nvGraphicFramePr>
        <p:xfrm>
          <a:off x="1981201" y="1523106"/>
          <a:ext cx="8229600" cy="46028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C73B83DF-DF21-3EE2-FB2D-F0A6C0371376}"/>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74963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00223"/>
          </a:xfrm>
          <a:solidFill>
            <a:schemeClr val="accent2"/>
          </a:solidFill>
        </p:spPr>
        <p:txBody>
          <a:bodyPr>
            <a:normAutofit/>
          </a:bodyPr>
          <a:lstStyle/>
          <a:p>
            <a:r>
              <a:rPr lang="el-GR" sz="1689" b="1" dirty="0"/>
              <a:t>Πως κρίνετε το νέο Πρόγραμμα επιδότησης καυσίμων (Fuel Pass 2);</a:t>
            </a:r>
          </a:p>
        </p:txBody>
      </p:sp>
      <p:graphicFrame>
        <p:nvGraphicFramePr>
          <p:cNvPr id="5" name="Table 4"/>
          <p:cNvGraphicFramePr>
            <a:graphicFrameLocks noGrp="1"/>
          </p:cNvGraphicFramePr>
          <p:nvPr/>
        </p:nvGraphicFramePr>
        <p:xfrm>
          <a:off x="2159522" y="1651820"/>
          <a:ext cx="7872954" cy="3732678"/>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463179">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Πως κρίνετε το νέο Πρόγραμμα επιδότησης καυσίμων (Fuel Pass 2);</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90425">
                <a:tc vMerge="1">
                  <a:txBody>
                    <a:bodyPr/>
                    <a:lstStyle/>
                    <a:p>
                      <a:endParaRPr lang="el-GR"/>
                    </a:p>
                  </a:txBody>
                  <a:tcPr/>
                </a:tc>
                <a:tc>
                  <a:txBody>
                    <a:bodyPr/>
                    <a:lstStyle/>
                    <a:p>
                      <a:pPr algn="ctr" fontAlgn="b"/>
                      <a:r>
                        <a:rPr lang="el-GR" sz="800" b="1" u="none" strike="noStrike">
                          <a:effectLst/>
                        </a:rPr>
                        <a:t>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463179">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63179">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63179">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63179">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63179">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63179">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F44BE4B5-F842-A894-0F30-A065A5216C5A}"/>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39776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578771"/>
          </a:xfrm>
          <a:solidFill>
            <a:schemeClr val="accent2"/>
          </a:solidFill>
        </p:spPr>
        <p:txBody>
          <a:bodyPr>
            <a:normAutofit/>
          </a:bodyPr>
          <a:lstStyle/>
          <a:p>
            <a:r>
              <a:rPr lang="el-GR" sz="1689" b="1" dirty="0"/>
              <a:t>Πως κρίνετε το νέο Πρόγραμμα επιδότησης καυσίμων (Fuel Pass 2);</a:t>
            </a:r>
          </a:p>
        </p:txBody>
      </p:sp>
      <p:graphicFrame>
        <p:nvGraphicFramePr>
          <p:cNvPr id="3" name="Table 2"/>
          <p:cNvGraphicFramePr>
            <a:graphicFrameLocks noGrp="1"/>
          </p:cNvGraphicFramePr>
          <p:nvPr/>
        </p:nvGraphicFramePr>
        <p:xfrm>
          <a:off x="2159522" y="1646457"/>
          <a:ext cx="7872954" cy="378095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45093">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Πως κρίνετε το νέο Πρόγραμμα επιδότησης καυσίμων (Fuel Pass 2);</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53628">
                <a:tc vMerge="1">
                  <a:txBody>
                    <a:bodyPr/>
                    <a:lstStyle/>
                    <a:p>
                      <a:endParaRPr lang="el-GR"/>
                    </a:p>
                  </a:txBody>
                  <a:tcPr/>
                </a:tc>
                <a:tc>
                  <a:txBody>
                    <a:bodyPr/>
                    <a:lstStyle/>
                    <a:p>
                      <a:pPr algn="ctr" fontAlgn="b"/>
                      <a:r>
                        <a:rPr lang="el-GR" sz="800" b="1" u="none" strike="noStrike">
                          <a:effectLst/>
                        </a:rPr>
                        <a:t>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580372">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35279">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35279">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35279">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80372">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35279">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290186">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290186">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12,5%</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C4A12F45-AF93-4045-480C-E4A90ABB80CD}"/>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74623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86898"/>
          </a:xfrm>
          <a:solidFill>
            <a:schemeClr val="accent2"/>
          </a:solidFill>
        </p:spPr>
        <p:txBody>
          <a:bodyPr>
            <a:normAutofit/>
          </a:bodyPr>
          <a:lstStyle/>
          <a:p>
            <a:r>
              <a:rPr lang="el-GR" sz="1689" b="1" dirty="0"/>
              <a:t>Πως κρίνετε το νέο Πρόγραμμα επιδότησης καυσίμων (Fuel Pass 2);</a:t>
            </a:r>
          </a:p>
        </p:txBody>
      </p:sp>
      <p:graphicFrame>
        <p:nvGraphicFramePr>
          <p:cNvPr id="3" name="Table 2"/>
          <p:cNvGraphicFramePr>
            <a:graphicFrameLocks noGrp="1"/>
          </p:cNvGraphicFramePr>
          <p:nvPr/>
        </p:nvGraphicFramePr>
        <p:xfrm>
          <a:off x="2116135" y="1380624"/>
          <a:ext cx="7872954" cy="555076"/>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dirty="0">
                          <a:effectLst/>
                        </a:rPr>
                        <a:t> </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Πως κρίνετε το νέο Πρόγραμμα επιδότησης καυσίμων (Fuel Pass 2);</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7,7%</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124812" y="2145220"/>
          <a:ext cx="7872954" cy="1283779"/>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5930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Πως κρίνετε το νέο Πρόγραμμα επιδότησης καυσίμων (Fuel Pass 2);</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68672">
                <a:tc vMerge="1">
                  <a:txBody>
                    <a:bodyPr/>
                    <a:lstStyle/>
                    <a:p>
                      <a:endParaRPr lang="el-GR"/>
                    </a:p>
                  </a:txBody>
                  <a:tcPr/>
                </a:tc>
                <a:tc>
                  <a:txBody>
                    <a:bodyPr/>
                    <a:lstStyle/>
                    <a:p>
                      <a:pPr algn="ctr" fontAlgn="b"/>
                      <a:r>
                        <a:rPr lang="el-GR" sz="800" b="1" u="none" strike="noStrike">
                          <a:effectLst/>
                        </a:rPr>
                        <a:t>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59301">
                <a:tc>
                  <a:txBody>
                    <a:bodyPr/>
                    <a:lstStyle/>
                    <a:p>
                      <a:pPr algn="l" fontAlgn="t"/>
                      <a:r>
                        <a:rPr lang="el-GR" sz="800" b="1" u="none" strike="noStrike" dirty="0">
                          <a:effectLst/>
                        </a:rPr>
                        <a:t>17-24</a:t>
                      </a:r>
                      <a:endParaRPr lang="el-GR" sz="800" b="1" i="0" u="none" strike="noStrike" dirty="0">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59301">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59301">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59301">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59301">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59301">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10,0%</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24813" y="3657600"/>
          <a:ext cx="7872954" cy="165182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049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Πως κρίνετε το νέο Πρόγραμμα επιδότησης καυσίμων (Fuel Pass 2);</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17027">
                <a:tc vMerge="1">
                  <a:txBody>
                    <a:bodyPr/>
                    <a:lstStyle/>
                    <a:p>
                      <a:endParaRPr lang="el-GR"/>
                    </a:p>
                  </a:txBody>
                  <a:tcPr/>
                </a:tc>
                <a:tc>
                  <a:txBody>
                    <a:bodyPr/>
                    <a:lstStyle/>
                    <a:p>
                      <a:pPr algn="ctr" fontAlgn="b"/>
                      <a:r>
                        <a:rPr lang="el-GR" sz="800" b="1" u="none" strike="noStrike">
                          <a:effectLst/>
                        </a:rPr>
                        <a:t>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ΘΕΤΙΚΑ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ΑΡΝΗΤΙΚΑ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04971">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04971">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04971">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04971">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09941">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3,9%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03AA07D0-04F8-5A7E-AA9B-ABD9E85A0D08}"/>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1571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578771"/>
          </a:xfrm>
          <a:solidFill>
            <a:schemeClr val="accent2"/>
          </a:solidFill>
        </p:spPr>
        <p:txBody>
          <a:bodyPr>
            <a:normAutofit fontScale="90000"/>
          </a:bodyPr>
          <a:lstStyle/>
          <a:p>
            <a:r>
              <a:rPr lang="el-GR" sz="1689" b="1" dirty="0"/>
              <a:t>Εκτιμάτε ότι το Πρόγραμμα αυτό θα ανακουφίσει τους ιδιοκτήτες των οχημάτων;</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145012"/>
          <a:ext cx="8229600" cy="498093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0F982C09-A81D-FFED-9C75-94F51D2C0423}"/>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00892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7"/>
            <a:ext cx="7886700" cy="825471"/>
          </a:xfrm>
          <a:solidFill>
            <a:schemeClr val="accent2"/>
          </a:solidFill>
        </p:spPr>
        <p:txBody>
          <a:bodyPr>
            <a:normAutofit/>
          </a:bodyPr>
          <a:lstStyle/>
          <a:p>
            <a:r>
              <a:rPr lang="el-GR" sz="1689" b="1" dirty="0"/>
              <a:t>Εκτιμάτε ότι το Πρόγραμμα αυτό θα ανακουφίσει τους ιδιοκτήτες των οχημάτων;</a:t>
            </a:r>
            <a:br>
              <a:rPr lang="el-GR" sz="1689" b="1" dirty="0"/>
            </a:br>
            <a:endParaRPr lang="el-GR" sz="1689" b="1" dirty="0"/>
          </a:p>
        </p:txBody>
      </p:sp>
      <p:graphicFrame>
        <p:nvGraphicFramePr>
          <p:cNvPr id="5" name="Table 4"/>
          <p:cNvGraphicFramePr>
            <a:graphicFrameLocks noGrp="1"/>
          </p:cNvGraphicFramePr>
          <p:nvPr/>
        </p:nvGraphicFramePr>
        <p:xfrm>
          <a:off x="2159522" y="1791260"/>
          <a:ext cx="7872954" cy="4033014"/>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500447">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Εκτιμάτε ότι το Πρόγραμμα αυτό θα ανακουφίσει τους ιδιοκτήτες των οχημάτων;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529885">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500447">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500447">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500447">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500447">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00447">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500447">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ABCD0543-4047-EDE7-4ABC-4239B60EEDC6}"/>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10338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86032"/>
          </a:xfrm>
          <a:solidFill>
            <a:schemeClr val="accent2"/>
          </a:solidFill>
        </p:spPr>
        <p:txBody>
          <a:bodyPr>
            <a:normAutofit/>
          </a:bodyPr>
          <a:lstStyle/>
          <a:p>
            <a:r>
              <a:rPr lang="el-GR" sz="1689" b="1" dirty="0"/>
              <a:t>Εκτιμάτε ότι το Πρόγραμμα αυτό θα ανακουφίσει τους ιδιοκτήτες των οχημάτων;</a:t>
            </a:r>
            <a:br>
              <a:rPr lang="el-GR" sz="1689" b="1" dirty="0"/>
            </a:br>
            <a:endParaRPr lang="el-GR" sz="1689" b="1" dirty="0"/>
          </a:p>
        </p:txBody>
      </p:sp>
      <p:graphicFrame>
        <p:nvGraphicFramePr>
          <p:cNvPr id="3" name="Table 2"/>
          <p:cNvGraphicFramePr>
            <a:graphicFrameLocks noGrp="1"/>
          </p:cNvGraphicFramePr>
          <p:nvPr/>
        </p:nvGraphicFramePr>
        <p:xfrm>
          <a:off x="2159522" y="1646457"/>
          <a:ext cx="7872954" cy="3888211"/>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49209">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Εκτιμάτε ότι το Πρόγραμμα αυτό θα ανακουφίσει τους ιδιοκτήτες των οχημάτων;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57986">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596836">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47627">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47627">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49,4%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47627">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96836">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27,8%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47627">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298418">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298418">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138FFFDB-7994-519D-08F3-BFBB0C4E2975}"/>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055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235974"/>
            <a:ext cx="7886700" cy="1072610"/>
          </a:xfrm>
          <a:solidFill>
            <a:schemeClr val="accent2"/>
          </a:solidFill>
        </p:spPr>
        <p:txBody>
          <a:bodyPr>
            <a:normAutofit fontScale="90000"/>
          </a:bodyPr>
          <a:lstStyle/>
          <a:p>
            <a:r>
              <a:rPr lang="el-GR" sz="1689" b="1" dirty="0"/>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br>
              <a:rPr lang="el-GR" sz="1689" b="1" dirty="0"/>
            </a:br>
            <a:endParaRPr lang="el-GR" sz="1689" b="1" dirty="0"/>
          </a:p>
        </p:txBody>
      </p:sp>
      <p:graphicFrame>
        <p:nvGraphicFramePr>
          <p:cNvPr id="5" name="Content Placeholder 4"/>
          <p:cNvGraphicFramePr>
            <a:graphicFrameLocks noGrp="1"/>
          </p:cNvGraphicFramePr>
          <p:nvPr>
            <p:ph idx="1"/>
          </p:nvPr>
        </p:nvGraphicFramePr>
        <p:xfrm>
          <a:off x="1981201" y="1523106"/>
          <a:ext cx="8229600" cy="46028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6">
            <a:extLst>
              <a:ext uri="{FF2B5EF4-FFF2-40B4-BE49-F238E27FC236}">
                <a16:creationId xmlns:a16="http://schemas.microsoft.com/office/drawing/2014/main" xmlns="" id="{BC5A2A29-3AD7-B6DD-0DF3-F7EFE9248C83}"/>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450058"/>
          </a:xfrm>
          <a:solidFill>
            <a:schemeClr val="accent2"/>
          </a:solidFill>
        </p:spPr>
        <p:txBody>
          <a:bodyPr>
            <a:normAutofit fontScale="90000"/>
          </a:bodyPr>
          <a:lstStyle/>
          <a:p>
            <a:r>
              <a:rPr lang="el-GR" sz="1689" b="1" dirty="0"/>
              <a:t>Εκτιμάτε ότι το Πρόγραμμα αυτό θα ανακουφίσει τους ιδιοκτήτες των οχημάτων;</a:t>
            </a:r>
            <a:br>
              <a:rPr lang="el-GR" sz="1689" b="1" dirty="0"/>
            </a:br>
            <a:endParaRPr lang="el-GR" sz="1689" b="1" dirty="0"/>
          </a:p>
        </p:txBody>
      </p:sp>
      <p:graphicFrame>
        <p:nvGraphicFramePr>
          <p:cNvPr id="3" name="Table 2"/>
          <p:cNvGraphicFramePr>
            <a:graphicFrameLocks noGrp="1"/>
          </p:cNvGraphicFramePr>
          <p:nvPr/>
        </p:nvGraphicFramePr>
        <p:xfrm>
          <a:off x="2098781" y="1189723"/>
          <a:ext cx="7872954" cy="555076"/>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Εκτιμάτε ότι το Πρόγραμμα αυτό θα ανακουφίσει τους ιδιοκτήτες των οχημάτων;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5,6%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098781" y="2113040"/>
          <a:ext cx="7872954" cy="1100224"/>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Εκτιμάτε ότι το Πρόγραμμα αυτό θα ανακουφίσει τους ιδιοκτήτες των οχημάτων;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2918">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098781" y="3539613"/>
          <a:ext cx="7872954" cy="2327565"/>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88822">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Εκτιμάτε ότι το Πρόγραμμα αυτό θα ανακουφίσει τους ιδιοκτήτες των οχημάτων;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305811">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88822">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88822">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88822">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88822">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77644">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4F650C78-0EF4-CEAD-0256-E1C582A1CA34}"/>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9408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7"/>
            <a:ext cx="7886700" cy="718210"/>
          </a:xfrm>
          <a:solidFill>
            <a:schemeClr val="accent2"/>
          </a:solidFill>
        </p:spPr>
        <p:txBody>
          <a:bodyPr>
            <a:normAutofit fontScale="90000"/>
          </a:bodyPr>
          <a:lstStyle/>
          <a:p>
            <a:r>
              <a:rPr lang="el-GR" sz="1689" b="1" dirty="0"/>
              <a:t>Λόγω των αυξήσεων που υπάρχουν εσείς προχωράτε σε μειώσεις σε κάποιες αγορές ή επιλογές, σε κάποια έξοδα;</a:t>
            </a:r>
            <a:br>
              <a:rPr lang="el-GR" sz="1689" b="1" dirty="0"/>
            </a:br>
            <a:endParaRPr lang="el-GR" sz="1689" b="1" dirty="0"/>
          </a:p>
        </p:txBody>
      </p:sp>
      <p:graphicFrame>
        <p:nvGraphicFramePr>
          <p:cNvPr id="6" name="Content Placeholder 5"/>
          <p:cNvGraphicFramePr>
            <a:graphicFrameLocks noGrp="1"/>
          </p:cNvGraphicFramePr>
          <p:nvPr>
            <p:ph idx="1"/>
          </p:nvPr>
        </p:nvGraphicFramePr>
        <p:xfrm>
          <a:off x="1981201" y="1600871"/>
          <a:ext cx="8229600" cy="452507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6">
            <a:extLst>
              <a:ext uri="{FF2B5EF4-FFF2-40B4-BE49-F238E27FC236}">
                <a16:creationId xmlns:a16="http://schemas.microsoft.com/office/drawing/2014/main" xmlns="" id="{783C510B-B247-59C3-9320-59D90F1BB28E}"/>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73241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64580"/>
          </a:xfrm>
          <a:solidFill>
            <a:schemeClr val="accent2"/>
          </a:solidFill>
        </p:spPr>
        <p:txBody>
          <a:bodyPr>
            <a:normAutofit/>
          </a:bodyPr>
          <a:lstStyle/>
          <a:p>
            <a:r>
              <a:rPr lang="el-GR" sz="1689" b="1" dirty="0"/>
              <a:t>Στην φροντιστηριακή προετοιμασία των παιδιών για την είσοδο στα πανεπιστήμια</a:t>
            </a:r>
          </a:p>
        </p:txBody>
      </p:sp>
      <p:graphicFrame>
        <p:nvGraphicFramePr>
          <p:cNvPr id="5" name="Content Placeholder 4"/>
          <p:cNvGraphicFramePr>
            <a:graphicFrameLocks noGrp="1"/>
          </p:cNvGraphicFramePr>
          <p:nvPr>
            <p:ph idx="1"/>
          </p:nvPr>
        </p:nvGraphicFramePr>
        <p:xfrm>
          <a:off x="1981201" y="1249591"/>
          <a:ext cx="8229600" cy="487635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6">
            <a:extLst>
              <a:ext uri="{FF2B5EF4-FFF2-40B4-BE49-F238E27FC236}">
                <a16:creationId xmlns:a16="http://schemas.microsoft.com/office/drawing/2014/main" xmlns="" id="{CFDD5066-1749-B5B1-302B-F0D0816BA92D}"/>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84070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568045"/>
          </a:xfrm>
          <a:solidFill>
            <a:schemeClr val="accent2"/>
          </a:solidFill>
        </p:spPr>
        <p:txBody>
          <a:bodyPr>
            <a:normAutofit/>
          </a:bodyPr>
          <a:lstStyle/>
          <a:p>
            <a:r>
              <a:rPr lang="el-GR" sz="1689" b="1" dirty="0"/>
              <a:t>Στις μέρες των διακοπών που θα κάνω</a:t>
            </a:r>
          </a:p>
        </p:txBody>
      </p:sp>
      <p:graphicFrame>
        <p:nvGraphicFramePr>
          <p:cNvPr id="4" name="Content Placeholder 3"/>
          <p:cNvGraphicFramePr>
            <a:graphicFrameLocks noGrp="1"/>
          </p:cNvGraphicFramePr>
          <p:nvPr>
            <p:ph idx="1"/>
          </p:nvPr>
        </p:nvGraphicFramePr>
        <p:xfrm>
          <a:off x="1981201" y="1249591"/>
          <a:ext cx="8229600" cy="487635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6F1B8529-51B8-F71F-0BDE-23C2083601AB}"/>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41206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75306"/>
          </a:xfrm>
          <a:solidFill>
            <a:schemeClr val="accent2"/>
          </a:solidFill>
        </p:spPr>
        <p:txBody>
          <a:bodyPr>
            <a:normAutofit/>
          </a:bodyPr>
          <a:lstStyle/>
          <a:p>
            <a:r>
              <a:rPr lang="el-GR" sz="1689" b="1" dirty="0"/>
              <a:t>Στην μετακίνηση με το προσωπικό αυτοκίνητο</a:t>
            </a:r>
          </a:p>
        </p:txBody>
      </p:sp>
      <p:graphicFrame>
        <p:nvGraphicFramePr>
          <p:cNvPr id="4" name="Content Placeholder 3"/>
          <p:cNvGraphicFramePr>
            <a:graphicFrameLocks noGrp="1"/>
          </p:cNvGraphicFramePr>
          <p:nvPr>
            <p:ph idx="1"/>
          </p:nvPr>
        </p:nvGraphicFramePr>
        <p:xfrm>
          <a:off x="1981201" y="1249591"/>
          <a:ext cx="8229600" cy="487635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577D905E-9190-2904-479C-0AFE2B30E149}"/>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0887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43128"/>
          </a:xfrm>
          <a:solidFill>
            <a:schemeClr val="accent2"/>
          </a:solidFill>
        </p:spPr>
        <p:txBody>
          <a:bodyPr>
            <a:normAutofit/>
          </a:bodyPr>
          <a:lstStyle/>
          <a:p>
            <a:r>
              <a:rPr lang="el-GR" sz="1689" b="1" dirty="0"/>
              <a:t>Στην αγορά καταναλωτικών προϊόντων</a:t>
            </a:r>
          </a:p>
        </p:txBody>
      </p:sp>
      <p:graphicFrame>
        <p:nvGraphicFramePr>
          <p:cNvPr id="4" name="Content Placeholder 3"/>
          <p:cNvGraphicFramePr>
            <a:graphicFrameLocks noGrp="1"/>
          </p:cNvGraphicFramePr>
          <p:nvPr>
            <p:ph idx="1"/>
          </p:nvPr>
        </p:nvGraphicFramePr>
        <p:xfrm>
          <a:off x="1981201" y="1249591"/>
          <a:ext cx="8229600" cy="487635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A9DA7B56-64C5-F047-184A-D3D563C7D57A}"/>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60668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589497"/>
          </a:xfrm>
          <a:solidFill>
            <a:schemeClr val="accent2"/>
          </a:solidFill>
        </p:spPr>
        <p:txBody>
          <a:bodyPr>
            <a:normAutofit/>
          </a:bodyPr>
          <a:lstStyle/>
          <a:p>
            <a:r>
              <a:rPr lang="el-GR" sz="1689" b="1" dirty="0"/>
              <a:t>Στην κατανάλωση ενέργειας</a:t>
            </a:r>
          </a:p>
        </p:txBody>
      </p:sp>
      <p:graphicFrame>
        <p:nvGraphicFramePr>
          <p:cNvPr id="4" name="Content Placeholder 3"/>
          <p:cNvGraphicFramePr>
            <a:graphicFrameLocks noGrp="1"/>
          </p:cNvGraphicFramePr>
          <p:nvPr>
            <p:ph idx="1"/>
          </p:nvPr>
        </p:nvGraphicFramePr>
        <p:xfrm>
          <a:off x="1981201" y="1249591"/>
          <a:ext cx="8229600" cy="487635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365D59C3-6B9E-0F44-8119-EA218E258C61}"/>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93707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7"/>
            <a:ext cx="7886700" cy="621675"/>
          </a:xfrm>
          <a:solidFill>
            <a:schemeClr val="accent2"/>
          </a:solidFill>
        </p:spPr>
        <p:txBody>
          <a:bodyPr>
            <a:normAutofit fontScale="90000"/>
          </a:bodyPr>
          <a:lstStyle/>
          <a:p>
            <a:r>
              <a:rPr lang="el-GR" sz="1689" b="1" dirty="0"/>
              <a:t>Οι αυξήσεις που υπάρχουν, πόσο σας δυσκολεύουν να ανταποκριθείτε συνολικά σε υποχρεώσεις όπως αποπληρωμή δανείων, καρτών κ.λπ.;</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145012"/>
          <a:ext cx="8229600" cy="498093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21CD6000-A7C3-C77A-2FB3-6395B1617880}"/>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25233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50389"/>
          </a:xfrm>
          <a:solidFill>
            <a:schemeClr val="accent2"/>
          </a:solidFill>
        </p:spPr>
        <p:txBody>
          <a:bodyPr>
            <a:normAutofit fontScale="90000"/>
          </a:bodyPr>
          <a:lstStyle/>
          <a:p>
            <a:r>
              <a:rPr lang="el-GR" sz="1689" b="1" dirty="0"/>
              <a:t>Οι αυξήσεις που υπάρχουν, πόσο σας δυσκολεύουν να ανταποκριθείτε συνολικά σε υποχρεώσεις όπως αποπληρωμή δανείων, καρτών κ.λπ.;</a:t>
            </a:r>
            <a:br>
              <a:rPr lang="el-GR" sz="1689" b="1" dirty="0"/>
            </a:br>
            <a:endParaRPr lang="el-GR" sz="1689" b="1" dirty="0"/>
          </a:p>
        </p:txBody>
      </p:sp>
      <p:graphicFrame>
        <p:nvGraphicFramePr>
          <p:cNvPr id="5" name="Table 4"/>
          <p:cNvGraphicFramePr>
            <a:graphicFrameLocks noGrp="1"/>
          </p:cNvGraphicFramePr>
          <p:nvPr/>
        </p:nvGraphicFramePr>
        <p:xfrm>
          <a:off x="2159522" y="1619641"/>
          <a:ext cx="7872954" cy="4408426"/>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54703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Οι αυξήσεις που υπάρχουν, πόσο σας δυσκολεύουν να ανταποκριθείτε συνολικά σε υποχρεώσεις όπως αποπληρωμή δανείων, καρτών κ.λπ.;</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579209">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547031">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547031">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547031">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547031">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47031">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547031">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13,8%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46CAA176-B59D-ECF5-8F87-4E6AEADD5FA5}"/>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16811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7"/>
            <a:ext cx="7886700" cy="836197"/>
          </a:xfrm>
          <a:solidFill>
            <a:schemeClr val="accent2"/>
          </a:solidFill>
        </p:spPr>
        <p:txBody>
          <a:bodyPr>
            <a:normAutofit fontScale="90000"/>
          </a:bodyPr>
          <a:lstStyle/>
          <a:p>
            <a:r>
              <a:rPr lang="el-GR" sz="1689" b="1" dirty="0"/>
              <a:t>Οι αυξήσεις που υπάρχουν, πόσο σας δυσκολεύουν να ανταποκριθείτε συνολικά σε υποχρεώσεις όπως αποπληρωμή δανείων, καρτών κ.λπ.;</a:t>
            </a:r>
            <a:br>
              <a:rPr lang="el-GR" sz="1689" b="1" dirty="0"/>
            </a:br>
            <a:endParaRPr lang="el-GR" sz="1689" b="1" dirty="0"/>
          </a:p>
        </p:txBody>
      </p:sp>
      <p:graphicFrame>
        <p:nvGraphicFramePr>
          <p:cNvPr id="3" name="Table 2"/>
          <p:cNvGraphicFramePr>
            <a:graphicFrameLocks noGrp="1"/>
          </p:cNvGraphicFramePr>
          <p:nvPr/>
        </p:nvGraphicFramePr>
        <p:xfrm>
          <a:off x="2159522" y="1646456"/>
          <a:ext cx="7872954" cy="4049104"/>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55383">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Οι αυξήσεις που υπάρχουν, πόσο σας δυσκολεύουν να ανταποκριθείτε συνολικά σε υποχρεώσεις όπως αποπληρωμή δανείων, καρτών κ.λπ.;</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64523">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621533">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66150">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66150">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66150">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621533">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9,4%</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66150">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310766">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310766">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31,3%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057F1A78-0117-0DD2-E9FD-4B5A4B34A03E}"/>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612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814745"/>
          </a:xfrm>
          <a:solidFill>
            <a:schemeClr val="accent2"/>
          </a:solidFill>
        </p:spPr>
        <p:txBody>
          <a:bodyPr>
            <a:normAutofit fontScale="90000"/>
          </a:bodyPr>
          <a:lstStyle/>
          <a:p>
            <a:r>
              <a:rPr lang="el-GR" sz="1689" b="1" dirty="0"/>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br>
              <a:rPr lang="el-GR" sz="1689" b="1" dirty="0"/>
            </a:br>
            <a:endParaRPr lang="el-GR" sz="1689" b="1" dirty="0"/>
          </a:p>
        </p:txBody>
      </p:sp>
      <p:graphicFrame>
        <p:nvGraphicFramePr>
          <p:cNvPr id="4" name="Table 3"/>
          <p:cNvGraphicFramePr>
            <a:graphicFrameLocks noGrp="1"/>
          </p:cNvGraphicFramePr>
          <p:nvPr/>
        </p:nvGraphicFramePr>
        <p:xfrm>
          <a:off x="2145777" y="1887794"/>
          <a:ext cx="7886700" cy="4011562"/>
        </p:xfrm>
        <a:graphic>
          <a:graphicData uri="http://schemas.openxmlformats.org/drawingml/2006/table">
            <a:tbl>
              <a:tblPr>
                <a:tableStyleId>{6E25E649-3F16-4E02-A733-19D2CDBF48F0}</a:tableStyleId>
              </a:tblPr>
              <a:tblGrid>
                <a:gridCol w="1314450">
                  <a:extLst>
                    <a:ext uri="{9D8B030D-6E8A-4147-A177-3AD203B41FA5}">
                      <a16:colId xmlns:a16="http://schemas.microsoft.com/office/drawing/2014/main" xmlns="" val="20000"/>
                    </a:ext>
                  </a:extLst>
                </a:gridCol>
                <a:gridCol w="1314450">
                  <a:extLst>
                    <a:ext uri="{9D8B030D-6E8A-4147-A177-3AD203B41FA5}">
                      <a16:colId xmlns:a16="http://schemas.microsoft.com/office/drawing/2014/main" xmlns="" val="20001"/>
                    </a:ext>
                  </a:extLst>
                </a:gridCol>
                <a:gridCol w="1314450">
                  <a:extLst>
                    <a:ext uri="{9D8B030D-6E8A-4147-A177-3AD203B41FA5}">
                      <a16:colId xmlns:a16="http://schemas.microsoft.com/office/drawing/2014/main" xmlns="" val="20002"/>
                    </a:ext>
                  </a:extLst>
                </a:gridCol>
                <a:gridCol w="1314450">
                  <a:extLst>
                    <a:ext uri="{9D8B030D-6E8A-4147-A177-3AD203B41FA5}">
                      <a16:colId xmlns:a16="http://schemas.microsoft.com/office/drawing/2014/main" xmlns="" val="20003"/>
                    </a:ext>
                  </a:extLst>
                </a:gridCol>
                <a:gridCol w="1314450">
                  <a:extLst>
                    <a:ext uri="{9D8B030D-6E8A-4147-A177-3AD203B41FA5}">
                      <a16:colId xmlns:a16="http://schemas.microsoft.com/office/drawing/2014/main" xmlns="" val="20004"/>
                    </a:ext>
                  </a:extLst>
                </a:gridCol>
                <a:gridCol w="1314450">
                  <a:extLst>
                    <a:ext uri="{9D8B030D-6E8A-4147-A177-3AD203B41FA5}">
                      <a16:colId xmlns:a16="http://schemas.microsoft.com/office/drawing/2014/main" xmlns="" val="20005"/>
                    </a:ext>
                  </a:extLst>
                </a:gridCol>
              </a:tblGrid>
              <a:tr h="865240">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5">
                  <a:txBody>
                    <a:bodyPr/>
                    <a:lstStyle/>
                    <a:p>
                      <a:pPr algn="ctr" fontAlgn="b"/>
                      <a:r>
                        <a:rPr lang="el-GR" sz="800" b="1" u="none" strike="noStrike">
                          <a:effectLst/>
                        </a:rPr>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71948">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1"/>
                  </a:ext>
                </a:extLst>
              </a:tr>
              <a:tr h="445729">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84,1%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0,4%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2"/>
                  </a:ext>
                </a:extLst>
              </a:tr>
              <a:tr h="445729">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54,9%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dirty="0">
                          <a:effectLst/>
                        </a:rPr>
                        <a:t>24,9%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11,0%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3"/>
                  </a:ext>
                </a:extLst>
              </a:tr>
              <a:tr h="445729">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74,4%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12,8%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5,1%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5,1%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4"/>
                  </a:ext>
                </a:extLst>
              </a:tr>
              <a:tr h="445729">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59,2%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20,4%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12,2%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5"/>
                  </a:ext>
                </a:extLst>
              </a:tr>
              <a:tr h="445729">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59,3%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6"/>
                  </a:ext>
                </a:extLst>
              </a:tr>
              <a:tr h="445729">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42,9%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a:effectLst/>
                        </a:rPr>
                        <a:t>42,9%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7"/>
                  </a:ext>
                </a:extLst>
              </a:tr>
            </a:tbl>
          </a:graphicData>
        </a:graphic>
      </p:graphicFrame>
      <p:pic>
        <p:nvPicPr>
          <p:cNvPr id="5" name="Picture 6">
            <a:extLst>
              <a:ext uri="{FF2B5EF4-FFF2-40B4-BE49-F238E27FC236}">
                <a16:creationId xmlns:a16="http://schemas.microsoft.com/office/drawing/2014/main" xmlns="" id="{C904C2D8-F4C4-1897-B091-BA22AF11B456}"/>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19562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98152"/>
          </a:xfrm>
          <a:solidFill>
            <a:schemeClr val="accent2"/>
          </a:solidFill>
        </p:spPr>
        <p:txBody>
          <a:bodyPr>
            <a:normAutofit fontScale="90000"/>
          </a:bodyPr>
          <a:lstStyle/>
          <a:p>
            <a:r>
              <a:rPr lang="el-GR" sz="1689" b="1" dirty="0"/>
              <a:t>Οι αυξήσεις που υπάρχουν, πόσο σας δυσκολεύουν να ανταποκριθείτε συνολικά σε υποχρεώσεις όπως αποπληρωμή δανείων, καρτών κ.λπ.;</a:t>
            </a:r>
            <a:br>
              <a:rPr lang="el-GR" sz="1689" b="1" dirty="0"/>
            </a:br>
            <a:endParaRPr lang="el-GR" sz="1689" b="1" dirty="0"/>
          </a:p>
        </p:txBody>
      </p:sp>
      <p:graphicFrame>
        <p:nvGraphicFramePr>
          <p:cNvPr id="3" name="Table 2"/>
          <p:cNvGraphicFramePr>
            <a:graphicFrameLocks noGrp="1"/>
          </p:cNvGraphicFramePr>
          <p:nvPr/>
        </p:nvGraphicFramePr>
        <p:xfrm>
          <a:off x="2124812" y="1389301"/>
          <a:ext cx="7872954" cy="555076"/>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Οι αυξήσεις που υπάρχουν, πόσο σας δυσκολεύουν να ανταποκριθείτε συνολικά σε υποχρεώσεις όπως αποπληρωμή δανείων, καρτών κ.λπ.;</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dirty="0">
                          <a:effectLst/>
                        </a:rPr>
                        <a:t>ΔΓ/ΔΑ</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21,6%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124812" y="2000870"/>
          <a:ext cx="7872954" cy="1102108"/>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dirty="0">
                          <a:effectLst/>
                        </a:rPr>
                        <a:t> </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Οι αυξήσεις που υπάρχουν, πόσο σας δυσκολεύουν να ανταποκριθείτε συνολικά σε υποχρεώσεις όπως αποπληρωμή δανείων, καρτών κ.λπ.;</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24,3%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24813" y="3429000"/>
          <a:ext cx="7872954" cy="190187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35999">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Οι αυξήσεις που υπάρχουν, πόσο σας δυσκολεύουν να ανταποκριθείτε συνολικά σε υποχρεώσεις όπως αποπληρωμή δανείων, καρτών κ.λπ.;</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49881">
                <a:tc vMerge="1">
                  <a:txBody>
                    <a:bodyPr/>
                    <a:lstStyle/>
                    <a:p>
                      <a:endParaRPr lang="el-GR"/>
                    </a:p>
                  </a:txBody>
                  <a:tcPr/>
                </a:tc>
                <a:tc>
                  <a:txBody>
                    <a:bodyPr/>
                    <a:lstStyle/>
                    <a:p>
                      <a:pPr algn="ctr" fontAlgn="b"/>
                      <a:r>
                        <a:rPr lang="el-GR" sz="800" b="1" u="none" strike="noStrike">
                          <a:effectLst/>
                        </a:rPr>
                        <a:t>ΠΟΛΥ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ΑΡΚΕΤΑ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ΛΙΓΟ</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ΚΑΘΟΛΟΥ</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35999">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35999">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35999">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35999">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71997">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6,5%</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1372C493-0372-FEB5-F625-4D320990A613}"/>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02953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922006"/>
          </a:xfrm>
          <a:solidFill>
            <a:schemeClr val="accent2"/>
          </a:solidFill>
        </p:spPr>
        <p:txBody>
          <a:bodyPr>
            <a:normAutofit/>
          </a:bodyPr>
          <a:lstStyle/>
          <a:p>
            <a:r>
              <a:rPr lang="el-GR" sz="1689" b="1" dirty="0"/>
              <a:t>Σε γενικές γραμμές θα λέγατε ότι αντιμετωπίζετε την προσωπική σας οικονομική κατάσταση τους επόμενους μήνες...</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619641"/>
          <a:ext cx="8229600" cy="450630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2F2673DA-BA3C-2487-827A-67101591B73B}"/>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85149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1102107"/>
          </a:xfrm>
          <a:solidFill>
            <a:schemeClr val="accent2"/>
          </a:solidFill>
        </p:spPr>
        <p:txBody>
          <a:bodyPr>
            <a:normAutofit/>
          </a:bodyPr>
          <a:lstStyle/>
          <a:p>
            <a:r>
              <a:rPr lang="el-GR" sz="1689" b="1" dirty="0"/>
              <a:t>Σε γενικές γραμμές θα λέγατε ότι αντιμετωπίζετε την προσωπική σας οικονομική κατάσταση τους επόμενους μήνες...</a:t>
            </a:r>
            <a:br>
              <a:rPr lang="el-GR" sz="1689" b="1" dirty="0"/>
            </a:br>
            <a:endParaRPr lang="el-GR" sz="1689" b="1" dirty="0"/>
          </a:p>
        </p:txBody>
      </p:sp>
      <p:graphicFrame>
        <p:nvGraphicFramePr>
          <p:cNvPr id="5" name="Table 4"/>
          <p:cNvGraphicFramePr>
            <a:graphicFrameLocks noGrp="1"/>
          </p:cNvGraphicFramePr>
          <p:nvPr/>
        </p:nvGraphicFramePr>
        <p:xfrm>
          <a:off x="2159522" y="2080864"/>
          <a:ext cx="7872954" cy="3453804"/>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428574">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Σε γενικές γραμμές θα λέγατε ότι αντιμετωπίζετε την προσωπική σας οικονομική κατάσταση τους επόμενους μήνες...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453786">
                <a:tc vMerge="1">
                  <a:txBody>
                    <a:bodyPr/>
                    <a:lstStyle/>
                    <a:p>
                      <a:endParaRPr lang="el-GR"/>
                    </a:p>
                  </a:txBody>
                  <a:tcPr/>
                </a:tc>
                <a:tc>
                  <a:txBody>
                    <a:bodyPr/>
                    <a:lstStyle/>
                    <a:p>
                      <a:pPr algn="ctr" fontAlgn="b"/>
                      <a:r>
                        <a:rPr lang="el-GR" sz="800" b="1" u="none" strike="noStrike">
                          <a:effectLst/>
                        </a:rPr>
                        <a:t>Σίγουρα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Σίγουρα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428574">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28574">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28574">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28574">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14,6%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28574">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28574">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C2B0BD68-3AD1-5500-3A7F-896E7D30EB6E}"/>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90290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71841"/>
          </a:xfrm>
          <a:solidFill>
            <a:schemeClr val="accent2"/>
          </a:solidFill>
        </p:spPr>
        <p:txBody>
          <a:bodyPr>
            <a:normAutofit fontScale="90000"/>
          </a:bodyPr>
          <a:lstStyle/>
          <a:p>
            <a:r>
              <a:rPr lang="el-GR" sz="1689" b="1" dirty="0"/>
              <a:t>Σε γενικές γραμμές θα λέγατε ότι αντιμετωπίζετε την προσωπική σας οικονομική κατάσταση τους επόμενους μήνες...</a:t>
            </a:r>
            <a:br>
              <a:rPr lang="el-GR" sz="1689" b="1" dirty="0"/>
            </a:br>
            <a:endParaRPr lang="el-GR" sz="1689" b="1" dirty="0"/>
          </a:p>
        </p:txBody>
      </p:sp>
      <p:graphicFrame>
        <p:nvGraphicFramePr>
          <p:cNvPr id="3" name="Table 2"/>
          <p:cNvGraphicFramePr>
            <a:graphicFrameLocks noGrp="1"/>
          </p:cNvGraphicFramePr>
          <p:nvPr/>
        </p:nvGraphicFramePr>
        <p:xfrm>
          <a:off x="2159522" y="1646457"/>
          <a:ext cx="7872954" cy="3802402"/>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45916">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Σε γενικές γραμμές θα λέγατε ότι αντιμετωπίζετε την προσωπική σας οικονομική κατάσταση τους επόμενους μήνες...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54500">
                <a:tc vMerge="1">
                  <a:txBody>
                    <a:bodyPr/>
                    <a:lstStyle/>
                    <a:p>
                      <a:endParaRPr lang="el-GR"/>
                    </a:p>
                  </a:txBody>
                  <a:tcPr/>
                </a:tc>
                <a:tc>
                  <a:txBody>
                    <a:bodyPr/>
                    <a:lstStyle/>
                    <a:p>
                      <a:pPr algn="ctr" fontAlgn="b"/>
                      <a:r>
                        <a:rPr lang="el-GR" sz="800" b="1" u="none" strike="noStrike">
                          <a:effectLst/>
                        </a:rPr>
                        <a:t>Σίγουρα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Σίγουρα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583665">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37748">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28,4%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37748">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37748">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83665">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37,8%</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37748">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42,2%</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291832">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291832">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366F39E5-4AAA-1717-D528-D44DFF4DC575}"/>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51352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50389"/>
          </a:xfrm>
          <a:solidFill>
            <a:schemeClr val="accent2"/>
          </a:solidFill>
        </p:spPr>
        <p:txBody>
          <a:bodyPr>
            <a:normAutofit fontScale="90000"/>
          </a:bodyPr>
          <a:lstStyle/>
          <a:p>
            <a:r>
              <a:rPr lang="el-GR" sz="1689" b="1" dirty="0"/>
              <a:t>Σε γενικές γραμμές θα λέγατε ότι αντιμετωπίζετε την προσωπική σας οικονομική κατάσταση τους επόμενους μήνες...</a:t>
            </a:r>
            <a:br>
              <a:rPr lang="el-GR" sz="1689" b="1" dirty="0"/>
            </a:br>
            <a:endParaRPr lang="el-GR" sz="1689" b="1" dirty="0"/>
          </a:p>
        </p:txBody>
      </p:sp>
      <p:graphicFrame>
        <p:nvGraphicFramePr>
          <p:cNvPr id="4" name="Table 3"/>
          <p:cNvGraphicFramePr>
            <a:graphicFrameLocks noGrp="1"/>
          </p:cNvGraphicFramePr>
          <p:nvPr/>
        </p:nvGraphicFramePr>
        <p:xfrm>
          <a:off x="2124812" y="1424010"/>
          <a:ext cx="7872954" cy="555076"/>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Σε γενικές γραμμές θα λέγατε ότι αντιμετωπίζετε την προσωπική σας οικονομική κατάσταση τους επόμενους μήνες...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Σίγουρα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Σίγουρα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2,2%</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nvGraphicFramePr>
        <p:xfrm>
          <a:off x="2133490" y="2155949"/>
          <a:ext cx="7872954" cy="1096823"/>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136758">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Σε γενικές γραμμές θα λέγατε ότι αντιμετωπίζετε την προσωπική σας οικονομική κατάσταση τους επόμενους μήνες...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39517">
                <a:tc vMerge="1">
                  <a:txBody>
                    <a:bodyPr/>
                    <a:lstStyle/>
                    <a:p>
                      <a:endParaRPr lang="el-GR"/>
                    </a:p>
                  </a:txBody>
                  <a:tcPr/>
                </a:tc>
                <a:tc>
                  <a:txBody>
                    <a:bodyPr/>
                    <a:lstStyle/>
                    <a:p>
                      <a:pPr algn="ctr" fontAlgn="b"/>
                      <a:r>
                        <a:rPr lang="el-GR" sz="800" b="1" u="none" strike="noStrike">
                          <a:effectLst/>
                        </a:rPr>
                        <a:t>Σίγουρα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Σίγουρα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39,4%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1,7%</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6" name="Table 5"/>
          <p:cNvGraphicFramePr>
            <a:graphicFrameLocks noGrp="1"/>
          </p:cNvGraphicFramePr>
          <p:nvPr/>
        </p:nvGraphicFramePr>
        <p:xfrm>
          <a:off x="2142166" y="3429000"/>
          <a:ext cx="7872954" cy="2105667"/>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1287">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Σε γενικές γραμμές θα λέγατε ότι αντιμετωπίζετε την προσωπική σας οικονομική κατάσταση τους επόμενους μήνες...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76657">
                <a:tc vMerge="1">
                  <a:txBody>
                    <a:bodyPr/>
                    <a:lstStyle/>
                    <a:p>
                      <a:endParaRPr lang="el-GR"/>
                    </a:p>
                  </a:txBody>
                  <a:tcPr/>
                </a:tc>
                <a:tc>
                  <a:txBody>
                    <a:bodyPr/>
                    <a:lstStyle/>
                    <a:p>
                      <a:pPr algn="ctr" fontAlgn="b"/>
                      <a:r>
                        <a:rPr lang="el-GR" sz="800" b="1" u="none" strike="noStrike">
                          <a:effectLst/>
                        </a:rPr>
                        <a:t>Σίγουρα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Μάλλον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Σίγουρα απαισιόδοξα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61287">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61287">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61287">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29,0%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61287">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23,9%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522575">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2,6%</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7" name="Picture 6">
            <a:extLst>
              <a:ext uri="{FF2B5EF4-FFF2-40B4-BE49-F238E27FC236}">
                <a16:creationId xmlns:a16="http://schemas.microsoft.com/office/drawing/2014/main" xmlns="" id="{751A1EE9-6460-5F12-3AAB-72B5D5E4C2C9}"/>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88724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AC9839C-7810-4604-948A-F6E68C4C7FB3}"/>
              </a:ext>
            </a:extLst>
          </p:cNvPr>
          <p:cNvSpPr>
            <a:spLocks noGrp="1"/>
          </p:cNvSpPr>
          <p:nvPr>
            <p:ph type="title"/>
          </p:nvPr>
        </p:nvSpPr>
        <p:spPr>
          <a:xfrm>
            <a:off x="4295775" y="3933826"/>
            <a:ext cx="3914775" cy="854075"/>
          </a:xfrm>
        </p:spPr>
        <p:txBody>
          <a:bodyPr rtlCol="0">
            <a:normAutofit/>
          </a:bodyPr>
          <a:lstStyle/>
          <a:p>
            <a:pPr eaLnBrk="1" fontAlgn="auto" hangingPunct="1">
              <a:spcAft>
                <a:spcPts val="0"/>
              </a:spcAft>
              <a:defRPr/>
            </a:pPr>
            <a:r>
              <a:rPr lang="el-GR" sz="3200" b="1" dirty="0">
                <a:solidFill>
                  <a:srgbClr val="333C5C"/>
                </a:solidFill>
                <a:latin typeface="+mn-lt"/>
              </a:rPr>
              <a:t>ΤΕΛΟΣ ΠΑΡΟΥΣΙΑΣΗΣ</a:t>
            </a:r>
            <a:endParaRPr lang="en-US" sz="3200" b="1" dirty="0">
              <a:solidFill>
                <a:srgbClr val="333C5C"/>
              </a:solidFill>
              <a:latin typeface="+mn-lt"/>
            </a:endParaRPr>
          </a:p>
        </p:txBody>
      </p:sp>
      <p:pic>
        <p:nvPicPr>
          <p:cNvPr id="3" name="Picture 6">
            <a:extLst>
              <a:ext uri="{FF2B5EF4-FFF2-40B4-BE49-F238E27FC236}">
                <a16:creationId xmlns:a16="http://schemas.microsoft.com/office/drawing/2014/main" xmlns="" id="{09700C72-8C7A-4CA8-B670-A8F75EE19024}"/>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850945"/>
          </a:xfrm>
          <a:solidFill>
            <a:schemeClr val="accent2"/>
          </a:solidFill>
        </p:spPr>
        <p:txBody>
          <a:bodyPr>
            <a:normAutofit fontScale="90000"/>
          </a:bodyPr>
          <a:lstStyle/>
          <a:p>
            <a:r>
              <a:rPr lang="el-GR" sz="1689" b="1" dirty="0"/>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br>
              <a:rPr lang="el-GR" sz="1689" b="1" dirty="0"/>
            </a:br>
            <a:endParaRPr lang="el-GR" sz="1689" b="1" dirty="0"/>
          </a:p>
        </p:txBody>
      </p:sp>
      <p:graphicFrame>
        <p:nvGraphicFramePr>
          <p:cNvPr id="3" name="Table 2"/>
          <p:cNvGraphicFramePr>
            <a:graphicFrameLocks noGrp="1"/>
          </p:cNvGraphicFramePr>
          <p:nvPr/>
        </p:nvGraphicFramePr>
        <p:xfrm>
          <a:off x="2159522" y="1582100"/>
          <a:ext cx="7872954" cy="4059828"/>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91883">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59209">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601456">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20,7%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51092">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51092">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51092">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72,0%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601456">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70,6%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9,5%</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51092">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69,6%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300728">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300728">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76,5%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5,9%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CE198B36-E311-EC61-E402-8F8EEF321352}"/>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7351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808042"/>
          </a:xfrm>
          <a:solidFill>
            <a:schemeClr val="accent2"/>
          </a:solidFill>
        </p:spPr>
        <p:txBody>
          <a:bodyPr>
            <a:normAutofit fontScale="90000"/>
          </a:bodyPr>
          <a:lstStyle/>
          <a:p>
            <a:r>
              <a:rPr lang="el-GR" sz="1689" b="1" dirty="0"/>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br>
              <a:rPr lang="el-GR" sz="1689" b="1" dirty="0"/>
            </a:br>
            <a:endParaRPr lang="el-GR" sz="1689" b="1" dirty="0"/>
          </a:p>
        </p:txBody>
      </p:sp>
      <p:graphicFrame>
        <p:nvGraphicFramePr>
          <p:cNvPr id="3" name="Table 2"/>
          <p:cNvGraphicFramePr>
            <a:graphicFrameLocks noGrp="1"/>
          </p:cNvGraphicFramePr>
          <p:nvPr/>
        </p:nvGraphicFramePr>
        <p:xfrm>
          <a:off x="2116135" y="1377008"/>
          <a:ext cx="7872954" cy="683789"/>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dirty="0">
                          <a:effectLst/>
                        </a:rPr>
                        <a:t> </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dirty="0">
                          <a:effectLst/>
                        </a:rPr>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endParaRPr lang="el-GR" sz="800" b="1" i="0" u="none" strike="noStrike" dirty="0">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4802">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ΑΝΔΡΑΣ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67,1%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ΓΥΝΑΙΚΑ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68,6%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0,9%</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nvGraphicFramePr>
        <p:xfrm>
          <a:off x="2071031" y="2161490"/>
          <a:ext cx="7909380" cy="1226741"/>
        </p:xfrm>
        <a:graphic>
          <a:graphicData uri="http://schemas.openxmlformats.org/drawingml/2006/table">
            <a:tbl>
              <a:tblPr>
                <a:tableStyleId>{6E25E649-3F16-4E02-A733-19D2CDBF48F0}</a:tableStyleId>
              </a:tblPr>
              <a:tblGrid>
                <a:gridCol w="1318230">
                  <a:extLst>
                    <a:ext uri="{9D8B030D-6E8A-4147-A177-3AD203B41FA5}">
                      <a16:colId xmlns:a16="http://schemas.microsoft.com/office/drawing/2014/main" xmlns="" val="20000"/>
                    </a:ext>
                  </a:extLst>
                </a:gridCol>
                <a:gridCol w="1318230">
                  <a:extLst>
                    <a:ext uri="{9D8B030D-6E8A-4147-A177-3AD203B41FA5}">
                      <a16:colId xmlns:a16="http://schemas.microsoft.com/office/drawing/2014/main" xmlns="" val="20001"/>
                    </a:ext>
                  </a:extLst>
                </a:gridCol>
                <a:gridCol w="1318230">
                  <a:extLst>
                    <a:ext uri="{9D8B030D-6E8A-4147-A177-3AD203B41FA5}">
                      <a16:colId xmlns:a16="http://schemas.microsoft.com/office/drawing/2014/main" xmlns="" val="20002"/>
                    </a:ext>
                  </a:extLst>
                </a:gridCol>
                <a:gridCol w="1318230">
                  <a:extLst>
                    <a:ext uri="{9D8B030D-6E8A-4147-A177-3AD203B41FA5}">
                      <a16:colId xmlns:a16="http://schemas.microsoft.com/office/drawing/2014/main" xmlns="" val="20003"/>
                    </a:ext>
                  </a:extLst>
                </a:gridCol>
                <a:gridCol w="1318230">
                  <a:extLst>
                    <a:ext uri="{9D8B030D-6E8A-4147-A177-3AD203B41FA5}">
                      <a16:colId xmlns:a16="http://schemas.microsoft.com/office/drawing/2014/main" xmlns="" val="20004"/>
                    </a:ext>
                  </a:extLst>
                </a:gridCol>
                <a:gridCol w="1318230">
                  <a:extLst>
                    <a:ext uri="{9D8B030D-6E8A-4147-A177-3AD203B41FA5}">
                      <a16:colId xmlns:a16="http://schemas.microsoft.com/office/drawing/2014/main" xmlns="" val="20005"/>
                    </a:ext>
                  </a:extLst>
                </a:gridCol>
              </a:tblGrid>
              <a:tr h="26547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140722">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136758">
                <a:tc>
                  <a:txBody>
                    <a:bodyPr/>
                    <a:lstStyle/>
                    <a:p>
                      <a:pPr algn="l" fontAlgn="t"/>
                      <a:r>
                        <a:rPr lang="el-GR" sz="800" b="1" u="none" strike="noStrike">
                          <a:effectLst/>
                        </a:rPr>
                        <a:t>17-24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136758">
                <a:tc>
                  <a:txBody>
                    <a:bodyPr/>
                    <a:lstStyle/>
                    <a:p>
                      <a:pPr algn="l" fontAlgn="t"/>
                      <a:r>
                        <a:rPr lang="el-GR" sz="800" b="1" u="none" strike="noStrike">
                          <a:effectLst/>
                        </a:rPr>
                        <a:t>25-34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136758">
                <a:tc>
                  <a:txBody>
                    <a:bodyPr/>
                    <a:lstStyle/>
                    <a:p>
                      <a:pPr algn="l" fontAlgn="t"/>
                      <a:r>
                        <a:rPr lang="el-GR" sz="800" b="1" u="none" strike="noStrike">
                          <a:effectLst/>
                        </a:rPr>
                        <a:t>35-44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14,9%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136758">
                <a:tc>
                  <a:txBody>
                    <a:bodyPr/>
                    <a:lstStyle/>
                    <a:p>
                      <a:pPr algn="l" fontAlgn="t"/>
                      <a:r>
                        <a:rPr lang="el-GR" sz="800" b="1" u="none" strike="noStrike">
                          <a:effectLst/>
                        </a:rPr>
                        <a:t>45-54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60,1%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136758">
                <a:tc>
                  <a:txBody>
                    <a:bodyPr/>
                    <a:lstStyle/>
                    <a:p>
                      <a:pPr algn="l" fontAlgn="t"/>
                      <a:r>
                        <a:rPr lang="el-GR" sz="800" b="1" u="none" strike="noStrike">
                          <a:effectLst/>
                        </a:rPr>
                        <a:t>55-64</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136758">
                <a:tc>
                  <a:txBody>
                    <a:bodyPr/>
                    <a:lstStyle/>
                    <a:p>
                      <a:pPr algn="l" fontAlgn="t"/>
                      <a:r>
                        <a:rPr lang="el-GR" sz="800" b="1" u="none" strike="noStrike">
                          <a:effectLst/>
                        </a:rPr>
                        <a:t>65+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1,4%</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graphicFrame>
        <p:nvGraphicFramePr>
          <p:cNvPr id="5" name="Table 4"/>
          <p:cNvGraphicFramePr>
            <a:graphicFrameLocks noGrp="1"/>
          </p:cNvGraphicFramePr>
          <p:nvPr/>
        </p:nvGraphicFramePr>
        <p:xfrm>
          <a:off x="2107458" y="3754135"/>
          <a:ext cx="7872954" cy="1930698"/>
        </p:xfrm>
        <a:graphic>
          <a:graphicData uri="http://schemas.openxmlformats.org/drawingml/2006/table">
            <a:tbl>
              <a:tblPr>
                <a:tableStyleId>{6E25E649-3F16-4E02-A733-19D2CDBF48F0}</a:tableStyleId>
              </a:tblPr>
              <a:tblGrid>
                <a:gridCol w="1312159">
                  <a:extLst>
                    <a:ext uri="{9D8B030D-6E8A-4147-A177-3AD203B41FA5}">
                      <a16:colId xmlns:a16="http://schemas.microsoft.com/office/drawing/2014/main" xmlns="" val="20000"/>
                    </a:ext>
                  </a:extLst>
                </a:gridCol>
                <a:gridCol w="1312159">
                  <a:extLst>
                    <a:ext uri="{9D8B030D-6E8A-4147-A177-3AD203B41FA5}">
                      <a16:colId xmlns:a16="http://schemas.microsoft.com/office/drawing/2014/main" xmlns="" val="20001"/>
                    </a:ext>
                  </a:extLst>
                </a:gridCol>
                <a:gridCol w="1312159">
                  <a:extLst>
                    <a:ext uri="{9D8B030D-6E8A-4147-A177-3AD203B41FA5}">
                      <a16:colId xmlns:a16="http://schemas.microsoft.com/office/drawing/2014/main" xmlns="" val="20002"/>
                    </a:ext>
                  </a:extLst>
                </a:gridCol>
                <a:gridCol w="1312159">
                  <a:extLst>
                    <a:ext uri="{9D8B030D-6E8A-4147-A177-3AD203B41FA5}">
                      <a16:colId xmlns:a16="http://schemas.microsoft.com/office/drawing/2014/main" xmlns="" val="20003"/>
                    </a:ext>
                  </a:extLst>
                </a:gridCol>
                <a:gridCol w="1312159">
                  <a:extLst>
                    <a:ext uri="{9D8B030D-6E8A-4147-A177-3AD203B41FA5}">
                      <a16:colId xmlns:a16="http://schemas.microsoft.com/office/drawing/2014/main" xmlns="" val="20004"/>
                    </a:ext>
                  </a:extLst>
                </a:gridCol>
                <a:gridCol w="1312159">
                  <a:extLst>
                    <a:ext uri="{9D8B030D-6E8A-4147-A177-3AD203B41FA5}">
                      <a16:colId xmlns:a16="http://schemas.microsoft.com/office/drawing/2014/main" xmlns="" val="20005"/>
                    </a:ext>
                  </a:extLst>
                </a:gridCol>
              </a:tblGrid>
              <a:tr h="416424">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5">
                  <a:txBody>
                    <a:bodyPr/>
                    <a:lstStyle/>
                    <a:p>
                      <a:pPr algn="ctr" fontAlgn="b"/>
                      <a:r>
                        <a:rPr lang="el-GR" sz="800" b="1" u="none" strike="noStrike">
                          <a:effectLst/>
                        </a:rPr>
                        <a:t>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27142">
                <a:tc vMerge="1">
                  <a:txBody>
                    <a:bodyPr/>
                    <a:lstStyle/>
                    <a:p>
                      <a:endParaRPr lang="el-GR"/>
                    </a:p>
                  </a:txBody>
                  <a:tcPr/>
                </a:tc>
                <a:tc>
                  <a:txBody>
                    <a:bodyPr/>
                    <a:lstStyle/>
                    <a:p>
                      <a:pPr algn="ctr" fontAlgn="b"/>
                      <a:r>
                        <a:rPr lang="el-GR" sz="800" b="1" u="none" strike="noStrike">
                          <a:effectLst/>
                        </a:rPr>
                        <a:t>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ΝΑΙ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ΜΑΛΛΟΝ 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ΟΧΙ</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214522">
                <a:tc>
                  <a:txBody>
                    <a:bodyPr/>
                    <a:lstStyle/>
                    <a:p>
                      <a:pPr algn="l" fontAlgn="t"/>
                      <a:r>
                        <a:rPr lang="el-GR" sz="800" b="1" u="none" strike="noStrike">
                          <a:effectLst/>
                        </a:rPr>
                        <a:t>Δημοτικό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75,4%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214522">
                <a:tc>
                  <a:txBody>
                    <a:bodyPr/>
                    <a:lstStyle/>
                    <a:p>
                      <a:pPr algn="l" fontAlgn="t"/>
                      <a:r>
                        <a:rPr lang="el-GR" sz="800" b="1" u="none" strike="noStrike">
                          <a:effectLst/>
                        </a:rPr>
                        <a:t>Γυμνάσιο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2,1%</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 </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214522">
                <a:tc>
                  <a:txBody>
                    <a:bodyPr/>
                    <a:lstStyle/>
                    <a:p>
                      <a:pPr algn="l" fontAlgn="t"/>
                      <a:r>
                        <a:rPr lang="el-GR" sz="800" b="1" u="none" strike="noStrike">
                          <a:effectLst/>
                        </a:rPr>
                        <a:t>Λύκειο</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64,5%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12,9%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14522">
                <a:tc>
                  <a:txBody>
                    <a:bodyPr/>
                    <a:lstStyle/>
                    <a:p>
                      <a:pPr algn="l" fontAlgn="t"/>
                      <a:r>
                        <a:rPr lang="el-GR" sz="800" b="1" u="none" strike="noStrike">
                          <a:effectLst/>
                        </a:rPr>
                        <a:t>ΑΕΙ / ΤΕΙ</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66,4%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0,9%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429044">
                <a:tc>
                  <a:txBody>
                    <a:bodyPr/>
                    <a:lstStyle/>
                    <a:p>
                      <a:pPr algn="l" fontAlgn="t"/>
                      <a:r>
                        <a:rPr lang="el-GR" sz="800" b="1" u="none" strike="noStrike">
                          <a:effectLst/>
                        </a:rPr>
                        <a:t>Μεταπτυχιακό, Διδακτορικό</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bl>
          </a:graphicData>
        </a:graphic>
      </p:graphicFrame>
      <p:pic>
        <p:nvPicPr>
          <p:cNvPr id="6" name="Picture 6">
            <a:extLst>
              <a:ext uri="{FF2B5EF4-FFF2-40B4-BE49-F238E27FC236}">
                <a16:creationId xmlns:a16="http://schemas.microsoft.com/office/drawing/2014/main" xmlns="" id="{DDB2D97C-BFFE-41C8-A3DA-0FAC0BFBA82D}"/>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990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632402"/>
          </a:xfrm>
          <a:solidFill>
            <a:schemeClr val="accent2"/>
          </a:solidFill>
        </p:spPr>
        <p:txBody>
          <a:bodyPr>
            <a:normAutofit/>
          </a:bodyPr>
          <a:lstStyle/>
          <a:p>
            <a:r>
              <a:rPr lang="el-GR" sz="1689" b="1" dirty="0"/>
              <a:t>Για τις όποιες αυξήσεις, ποια πιστεύετε ότι  είναι η βασική αιτία;</a:t>
            </a:r>
            <a:br>
              <a:rPr lang="el-GR" sz="1689" b="1" dirty="0"/>
            </a:br>
            <a:endParaRPr lang="el-GR" sz="1689" b="1" dirty="0"/>
          </a:p>
        </p:txBody>
      </p:sp>
      <p:graphicFrame>
        <p:nvGraphicFramePr>
          <p:cNvPr id="4" name="Content Placeholder 3"/>
          <p:cNvGraphicFramePr>
            <a:graphicFrameLocks noGrp="1"/>
          </p:cNvGraphicFramePr>
          <p:nvPr>
            <p:ph idx="1"/>
          </p:nvPr>
        </p:nvGraphicFramePr>
        <p:xfrm>
          <a:off x="1981201" y="1145012"/>
          <a:ext cx="8229600" cy="498093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6">
            <a:extLst>
              <a:ext uri="{FF2B5EF4-FFF2-40B4-BE49-F238E27FC236}">
                <a16:creationId xmlns:a16="http://schemas.microsoft.com/office/drawing/2014/main" xmlns="" id="{F99048D6-FAA4-B49E-6C1C-4C9240EC0CFE}"/>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567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71841"/>
          </a:xfrm>
          <a:solidFill>
            <a:schemeClr val="accent2"/>
          </a:solidFill>
        </p:spPr>
        <p:txBody>
          <a:bodyPr>
            <a:normAutofit/>
          </a:bodyPr>
          <a:lstStyle/>
          <a:p>
            <a:r>
              <a:rPr lang="el-GR" sz="1689" b="1" dirty="0"/>
              <a:t>Για τις όποιες αυξήσεις, ποια πιστεύετε ότι  είναι η βασική αιτία;</a:t>
            </a:r>
            <a:br>
              <a:rPr lang="el-GR" sz="1689" b="1" dirty="0"/>
            </a:br>
            <a:endParaRPr lang="el-GR" sz="1689" b="1" dirty="0"/>
          </a:p>
        </p:txBody>
      </p:sp>
      <p:graphicFrame>
        <p:nvGraphicFramePr>
          <p:cNvPr id="5" name="Table 4"/>
          <p:cNvGraphicFramePr>
            <a:graphicFrameLocks noGrp="1"/>
          </p:cNvGraphicFramePr>
          <p:nvPr/>
        </p:nvGraphicFramePr>
        <p:xfrm>
          <a:off x="2152651" y="1855615"/>
          <a:ext cx="7886700" cy="3550343"/>
        </p:xfrm>
        <a:graphic>
          <a:graphicData uri="http://schemas.openxmlformats.org/drawingml/2006/table">
            <a:tbl>
              <a:tblPr>
                <a:tableStyleId>{6E25E649-3F16-4E02-A733-19D2CDBF48F0}</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391921">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3">
                  <a:txBody>
                    <a:bodyPr/>
                    <a:lstStyle/>
                    <a:p>
                      <a:pPr algn="ctr" fontAlgn="b"/>
                      <a:r>
                        <a:rPr lang="el-GR" sz="800" b="1" u="none" strike="noStrike">
                          <a:effectLst/>
                        </a:rPr>
                        <a:t>Για τις όποιες αυξήσεις, ποια πιστεύετε ότι  είναι η βασική αιτία;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806896">
                <a:tc vMerge="1">
                  <a:txBody>
                    <a:bodyPr/>
                    <a:lstStyle/>
                    <a:p>
                      <a:endParaRPr lang="el-GR"/>
                    </a:p>
                  </a:txBody>
                  <a:tcPr/>
                </a:tc>
                <a:tc>
                  <a:txBody>
                    <a:bodyPr/>
                    <a:lstStyle/>
                    <a:p>
                      <a:pPr algn="ctr" fontAlgn="b"/>
                      <a:r>
                        <a:rPr lang="el-GR" sz="800" b="1" u="none" strike="noStrike">
                          <a:effectLst/>
                        </a:rPr>
                        <a:t>Η Διεθνής συγκυρία λόγω της εισβολής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Η πολιτική της ελληνικής κυβέρνησης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391921">
                <a:tc>
                  <a:txBody>
                    <a:bodyPr/>
                    <a:lstStyle/>
                    <a:p>
                      <a:pPr algn="l" fontAlgn="t"/>
                      <a:r>
                        <a:rPr lang="el-GR" sz="800" b="1" u="none" strike="noStrike">
                          <a:effectLst/>
                        </a:rPr>
                        <a:t>Ν.Δ.</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77,7%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16,5%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391921">
                <a:tc>
                  <a:txBody>
                    <a:bodyPr/>
                    <a:lstStyle/>
                    <a:p>
                      <a:pPr algn="l" fontAlgn="t"/>
                      <a:r>
                        <a:rPr lang="el-GR" sz="800" b="1" u="none" strike="noStrike">
                          <a:effectLst/>
                        </a:rPr>
                        <a:t>ΣΥΡΙΖΑ</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22,8%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391921">
                <a:tc>
                  <a:txBody>
                    <a:bodyPr/>
                    <a:lstStyle/>
                    <a:p>
                      <a:pPr algn="l" fontAlgn="t"/>
                      <a:r>
                        <a:rPr lang="el-GR" sz="800" b="1" u="none" strike="noStrike">
                          <a:effectLst/>
                        </a:rPr>
                        <a:t>ΚΙΝΑΛ</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74,4%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23,1%</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391921">
                <a:tc>
                  <a:txBody>
                    <a:bodyPr/>
                    <a:lstStyle/>
                    <a:p>
                      <a:pPr algn="l" fontAlgn="t"/>
                      <a:r>
                        <a:rPr lang="el-GR" sz="800" b="1" u="none" strike="noStrike">
                          <a:effectLst/>
                        </a:rPr>
                        <a:t>Κ.Κ.Ε.</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75,0%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391921">
                <a:tc>
                  <a:txBody>
                    <a:bodyPr/>
                    <a:lstStyle/>
                    <a:p>
                      <a:pPr algn="l" fontAlgn="t"/>
                      <a:r>
                        <a:rPr lang="el-GR" sz="800" b="1" u="none" strike="noStrike">
                          <a:effectLst/>
                        </a:rPr>
                        <a:t>ΕΛΛΗΝΙΚΗ ΛΥΣΗ</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61,5%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19,2%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391921">
                <a:tc>
                  <a:txBody>
                    <a:bodyPr/>
                    <a:lstStyle/>
                    <a:p>
                      <a:pPr algn="l" fontAlgn="t"/>
                      <a:r>
                        <a:rPr lang="el-GR" sz="800" b="1" u="none" strike="noStrike">
                          <a:effectLst/>
                        </a:rPr>
                        <a:t>ΜΕΡΑ 25</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27,6%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72,4%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 </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pic>
        <p:nvPicPr>
          <p:cNvPr id="4" name="Picture 6">
            <a:extLst>
              <a:ext uri="{FF2B5EF4-FFF2-40B4-BE49-F238E27FC236}">
                <a16:creationId xmlns:a16="http://schemas.microsoft.com/office/drawing/2014/main" xmlns="" id="{29AE9C45-C9C3-369A-A9E5-41830CF6FD94}"/>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7441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2651" y="365126"/>
            <a:ext cx="7886700" cy="761115"/>
          </a:xfrm>
          <a:solidFill>
            <a:schemeClr val="accent2"/>
          </a:solidFill>
        </p:spPr>
        <p:txBody>
          <a:bodyPr>
            <a:normAutofit/>
          </a:bodyPr>
          <a:lstStyle/>
          <a:p>
            <a:r>
              <a:rPr lang="el-GR" sz="1689" b="1" dirty="0"/>
              <a:t>Για τις όποιες αυξήσεις, ποια πιστεύετε ότι  είναι η βασική αιτία;</a:t>
            </a:r>
            <a:br>
              <a:rPr lang="el-GR" sz="1689" b="1" dirty="0"/>
            </a:br>
            <a:endParaRPr lang="el-GR" sz="1689" b="1" dirty="0"/>
          </a:p>
        </p:txBody>
      </p:sp>
      <p:graphicFrame>
        <p:nvGraphicFramePr>
          <p:cNvPr id="3" name="Table 2"/>
          <p:cNvGraphicFramePr>
            <a:graphicFrameLocks noGrp="1"/>
          </p:cNvGraphicFramePr>
          <p:nvPr/>
        </p:nvGraphicFramePr>
        <p:xfrm>
          <a:off x="2152651" y="1578079"/>
          <a:ext cx="7886700" cy="4160384"/>
        </p:xfrm>
        <a:graphic>
          <a:graphicData uri="http://schemas.openxmlformats.org/drawingml/2006/table">
            <a:tbl>
              <a:tblPr>
                <a:tableStyleId>{6E25E649-3F16-4E02-A733-19D2CDBF48F0}</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153753">
                <a:tc rowSpan="2">
                  <a:txBody>
                    <a:bodyPr/>
                    <a:lstStyle/>
                    <a:p>
                      <a:pPr algn="l" fontAlgn="b"/>
                      <a:r>
                        <a:rPr lang="el-GR" sz="800" b="1" u="none" strike="noStrike">
                          <a:effectLst/>
                        </a:rPr>
                        <a:t> </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gridSpan="3">
                  <a:txBody>
                    <a:bodyPr/>
                    <a:lstStyle/>
                    <a:p>
                      <a:pPr algn="ctr" fontAlgn="b"/>
                      <a:r>
                        <a:rPr lang="el-GR" sz="800" b="1" u="none" strike="noStrike">
                          <a:effectLst/>
                        </a:rPr>
                        <a:t>Για τις όποιες αυξήσεις, ποια πιστεύετε ότι  είναι η βασική αιτία;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316551">
                <a:tc vMerge="1">
                  <a:txBody>
                    <a:bodyPr/>
                    <a:lstStyle/>
                    <a:p>
                      <a:endParaRPr lang="el-GR"/>
                    </a:p>
                  </a:txBody>
                  <a:tcPr/>
                </a:tc>
                <a:tc>
                  <a:txBody>
                    <a:bodyPr/>
                    <a:lstStyle/>
                    <a:p>
                      <a:pPr algn="ctr" fontAlgn="b"/>
                      <a:r>
                        <a:rPr lang="el-GR" sz="800" b="1" u="none" strike="noStrike">
                          <a:effectLst/>
                        </a:rPr>
                        <a:t>Η Διεθνής συγκυρία λόγω της εισβολής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Η πολιτική της ελληνικής κυβέρνησης</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b"/>
                      <a:r>
                        <a:rPr lang="el-GR" sz="800" b="1" u="none" strike="noStrike">
                          <a:effectLst/>
                        </a:rPr>
                        <a:t>ΔΓ/ΔΑ</a:t>
                      </a:r>
                      <a:endParaRPr lang="el-GR" sz="800" b="1" i="0" u="none" strike="noStrike">
                        <a:effectLst/>
                        <a:latin typeface="Arial Greek"/>
                      </a:endParaRPr>
                    </a:p>
                  </a:txBody>
                  <a:tcPr marL="8045" marR="8045" marT="8045" marB="0"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r h="615013">
                <a:tc>
                  <a:txBody>
                    <a:bodyPr/>
                    <a:lstStyle/>
                    <a:p>
                      <a:pPr algn="l" fontAlgn="t"/>
                      <a:r>
                        <a:rPr lang="el-GR" sz="800" b="1" u="none" strike="noStrike">
                          <a:effectLst/>
                        </a:rPr>
                        <a:t>ΠΕΡΙΦΕΡΕΙΑΚΗ ΕΝΟΤΗΤΑ ΚΕΝΤΡΙΚΟΥ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50,0%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2"/>
                  </a:ext>
                </a:extLst>
              </a:tr>
              <a:tr h="461260">
                <a:tc>
                  <a:txBody>
                    <a:bodyPr/>
                    <a:lstStyle/>
                    <a:p>
                      <a:pPr algn="l" fontAlgn="t"/>
                      <a:r>
                        <a:rPr lang="el-GR" sz="800" b="1" u="none" strike="noStrike">
                          <a:effectLst/>
                        </a:rPr>
                        <a:t>ΠΕΡΙΦΕΡΕΙΑΚΗ ΕΝΟΤΗΤΑ ΒΟΡΕΙΟΥ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51,8%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3"/>
                  </a:ext>
                </a:extLst>
              </a:tr>
              <a:tr h="461260">
                <a:tc>
                  <a:txBody>
                    <a:bodyPr/>
                    <a:lstStyle/>
                    <a:p>
                      <a:pPr algn="l" fontAlgn="t"/>
                      <a:r>
                        <a:rPr lang="el-GR" sz="800" b="1" u="none" strike="noStrike">
                          <a:effectLst/>
                        </a:rPr>
                        <a:t>ΠΕΡΙΦΕΡΕΙΑΚΗ ΕΝΟΤΗΤΑ ΔΥΤΙΚΟΥ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38,8%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36,5%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24,7%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461260">
                <a:tc>
                  <a:txBody>
                    <a:bodyPr/>
                    <a:lstStyle/>
                    <a:p>
                      <a:pPr algn="l" fontAlgn="t"/>
                      <a:r>
                        <a:rPr lang="el-GR" sz="800" b="1" u="none" strike="noStrike">
                          <a:effectLst/>
                        </a:rPr>
                        <a:t>ΠΕΡΙΦΕΡΕΙΑΚΗ ΕΝΟΤΗΤΑ ΝΟΤΙΟΥ ΤΟΜΕΑ ΑΘΗΝΩΝ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52,0%</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44,8%</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5"/>
                  </a:ext>
                </a:extLst>
              </a:tr>
              <a:tr h="615013">
                <a:tc>
                  <a:txBody>
                    <a:bodyPr/>
                    <a:lstStyle/>
                    <a:p>
                      <a:pPr algn="l" fontAlgn="t"/>
                      <a:r>
                        <a:rPr lang="el-GR" sz="800" b="1" u="none" strike="noStrike">
                          <a:effectLst/>
                        </a:rPr>
                        <a:t>ΠΕΡΙΦΕΡΕΙΑΚΗ ΕΝΟΤΗΤΑ ΑΝΑΤΟΛΙΚΗΣ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57,9%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8,7%</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6"/>
                  </a:ext>
                </a:extLst>
              </a:tr>
              <a:tr h="461260">
                <a:tc>
                  <a:txBody>
                    <a:bodyPr/>
                    <a:lstStyle/>
                    <a:p>
                      <a:pPr algn="l" fontAlgn="t"/>
                      <a:r>
                        <a:rPr lang="el-GR" sz="800" b="1" u="none" strike="noStrike">
                          <a:effectLst/>
                        </a:rPr>
                        <a:t>ΠΕΡΙΦΕΡΕΙΑΚΗ ΕΝΟΤΗΤΑ ΔΥΤΙΚΗΣ ΑΤΤΙΚΗΣ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42,2%</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48,9%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8,9%</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r h="307507">
                <a:tc>
                  <a:txBody>
                    <a:bodyPr/>
                    <a:lstStyle/>
                    <a:p>
                      <a:pPr algn="l" fontAlgn="t"/>
                      <a:r>
                        <a:rPr lang="el-GR" sz="800" b="1" u="none" strike="noStrike">
                          <a:effectLst/>
                        </a:rPr>
                        <a:t>ΠΕΡΙΦΕΡΕΙΑΚΗ ΕΝΟΤΗΤΑ ΠΕΙΡΑΙΩΣ</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33,0%</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59,6%</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7,4%</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8"/>
                  </a:ext>
                </a:extLst>
              </a:tr>
              <a:tr h="307507">
                <a:tc>
                  <a:txBody>
                    <a:bodyPr/>
                    <a:lstStyle/>
                    <a:p>
                      <a:pPr algn="l" fontAlgn="t"/>
                      <a:r>
                        <a:rPr lang="el-GR" sz="800" b="1" u="none" strike="noStrike">
                          <a:effectLst/>
                        </a:rPr>
                        <a:t>ΠΕΡΙΦΕΡΕΙΑΚΗ ΕΝΟΤΗΤΑ ΝΗΣΩΝ</a:t>
                      </a:r>
                      <a:endParaRPr lang="el-GR" sz="800" b="1" i="0" u="none" strike="noStrike">
                        <a:effectLst/>
                        <a:latin typeface="Arial Greek"/>
                      </a:endParaRPr>
                    </a:p>
                  </a:txBody>
                  <a:tcPr marL="8045" marR="8045" marT="8045"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56,3%</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a:effectLst/>
                        </a:rPr>
                        <a:t>37,5%</a:t>
                      </a:r>
                      <a:endParaRPr lang="el-GR" sz="800" b="1" i="0" u="none" strike="noStrike">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l-GR" sz="800" b="1" u="none" strike="noStrike" dirty="0">
                          <a:effectLst/>
                        </a:rPr>
                        <a:t>6,3%</a:t>
                      </a:r>
                      <a:endParaRPr lang="el-GR" sz="800" b="1" i="0" u="none" strike="noStrike" dirty="0">
                        <a:effectLst/>
                        <a:latin typeface="Arial Greek"/>
                      </a:endParaRPr>
                    </a:p>
                  </a:txBody>
                  <a:tcPr marL="8045" marR="8045" marT="804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xmlns="" val="10009"/>
                  </a:ext>
                </a:extLst>
              </a:tr>
            </a:tbl>
          </a:graphicData>
        </a:graphic>
      </p:graphicFrame>
      <p:pic>
        <p:nvPicPr>
          <p:cNvPr id="4" name="Picture 6">
            <a:extLst>
              <a:ext uri="{FF2B5EF4-FFF2-40B4-BE49-F238E27FC236}">
                <a16:creationId xmlns:a16="http://schemas.microsoft.com/office/drawing/2014/main" xmlns="" id="{1F47D2D6-4EE1-0B6A-914A-8BD06D53DF22}"/>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8914" y="6125945"/>
            <a:ext cx="867473" cy="474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49902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4794</Words>
  <Application>Microsoft Office PowerPoint</Application>
  <PresentationFormat>Προσαρμογή</PresentationFormat>
  <Paragraphs>1746</Paragraphs>
  <Slides>45</Slides>
  <Notes>1</Notes>
  <HiddenSlides>0</HiddenSlides>
  <MMClips>0</MMClips>
  <ScaleCrop>false</ScaleCrop>
  <HeadingPairs>
    <vt:vector size="4" baseType="variant">
      <vt:variant>
        <vt:lpstr>Θέμα</vt:lpstr>
      </vt:variant>
      <vt:variant>
        <vt:i4>3</vt:i4>
      </vt:variant>
      <vt:variant>
        <vt:lpstr>Τίτλοι διαφανειών</vt:lpstr>
      </vt:variant>
      <vt:variant>
        <vt:i4>45</vt:i4>
      </vt:variant>
    </vt:vector>
  </HeadingPairs>
  <TitlesOfParts>
    <vt:vector size="48" baseType="lpstr">
      <vt:lpstr>Office Theme</vt:lpstr>
      <vt:lpstr>2_Office Theme</vt:lpstr>
      <vt:lpstr>3_Office Theme</vt:lpstr>
      <vt:lpstr>Ακρίβεια και επίδραση στην ζωή των πολιτών στο Λεκανοπέδιο Αττική ΙΟΥΛΙΟΣ   2022</vt:lpstr>
      <vt:lpstr>Ταυτότητα Έρευνας</vt:lpstr>
      <vt:lpstr>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 </vt:lpstr>
      <vt:lpstr>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 </vt:lpstr>
      <vt:lpstr>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 </vt:lpstr>
      <vt:lpstr>Θεωρείτε ότι η εισβολή της Ρωσίας στην Ουκρανία έχει επιδράσει παγκόσμια, άρα και στην χώρα μας στην άνοδο των τιμών της ενέργειας, των καυσίμων και των καταναλωτικών προϊόντων; </vt:lpstr>
      <vt:lpstr>Για τις όποιες αυξήσεις, ποια πιστεύετε ότι  είναι η βασική αιτία; </vt:lpstr>
      <vt:lpstr>Για τις όποιες αυξήσεις, ποια πιστεύετε ότι  είναι η βασική αιτία; </vt:lpstr>
      <vt:lpstr>Για τις όποιες αυξήσεις, ποια πιστεύετε ότι  είναι η βασική αιτία; </vt:lpstr>
      <vt:lpstr>Για τις όποιες αυξήσεις, ποια πιστεύετε ότι  είναι η βασική αιτία; </vt:lpstr>
      <vt:lpstr>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 </vt:lpstr>
      <vt:lpstr>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 </vt:lpstr>
      <vt:lpstr>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 </vt:lpstr>
      <vt:lpstr>Από τον Πρωθυπουργό και την Κυβέρνηση  έχει ανακοινωθεί ένα συνολικό πακέτο από μέτρα, ώστε στο επόμενο διάστημα οι λογαριασμοί της ενέργειας να πέσουν στα επίπεδα προ κρίσης. Εσείς πόσο θετικά θεωρείτε ότι είναι αυτά τα μέτρα; </vt:lpstr>
      <vt:lpstr>Θεωρείτε ότι λόγω αυτών των μέτρων οι λογαριασμοί της ενέργειας που θα σας έρθουν στο αμέσως επόμενο διάστημα θα είναι αισθητά μειωμένοι; </vt:lpstr>
      <vt:lpstr>Θεωρείτε ότι λόγω αυτών των μέτρων οι λογαριασμοί της ενέργειας που θα σας έρθουν στο αμέσως επόμενο διάστημα θα είναι αισθητά μειωμένοι; </vt:lpstr>
      <vt:lpstr>Θεωρείτε ότι λόγω αυτών των μέτρων οι λογαριασμοί της ενέργειας που θα σας έρθουν στο αμέσως επόμενο διάστημα θα είναι αισθητά μειωμένοι; </vt:lpstr>
      <vt:lpstr>Θεωρείτε ότι λόγω αυτών των μέτρων οι λογαριασμοί της ενέργειας που θα σας έρθουν στο αμέσως επόμενο διάστημα θα είναι αισθητά μειωμένοι; </vt:lpstr>
      <vt:lpstr>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 </vt:lpstr>
      <vt:lpstr>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 </vt:lpstr>
      <vt:lpstr>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 </vt:lpstr>
      <vt:lpstr>H Κυβέρνηση έχει πάρει μια σειρά μέτρα για την αντιμετώπιση συνολικά της ακρίβειας και την στήριξη των νοικοκυριών (αύξηση κατώτατου μισθού, επιδότηση βενζίνης, επιδόματα κ.λπ.) Ποια φράση θεωρείτε ότι σας εκφράζει περισσότερο για αυτά τα μέτρα; </vt:lpstr>
      <vt:lpstr>Πως κρίνετε το νέο Πρόγραμμα επιδότησης καυσίμων (Fuel Pass 2);</vt:lpstr>
      <vt:lpstr>Πως κρίνετε το νέο Πρόγραμμα επιδότησης καυσίμων (Fuel Pass 2);</vt:lpstr>
      <vt:lpstr>Πως κρίνετε το νέο Πρόγραμμα επιδότησης καυσίμων (Fuel Pass 2);</vt:lpstr>
      <vt:lpstr>Πως κρίνετε το νέο Πρόγραμμα επιδότησης καυσίμων (Fuel Pass 2);</vt:lpstr>
      <vt:lpstr>Εκτιμάτε ότι το Πρόγραμμα αυτό θα ανακουφίσει τους ιδιοκτήτες των οχημάτων; </vt:lpstr>
      <vt:lpstr>Εκτιμάτε ότι το Πρόγραμμα αυτό θα ανακουφίσει τους ιδιοκτήτες των οχημάτων; </vt:lpstr>
      <vt:lpstr>Εκτιμάτε ότι το Πρόγραμμα αυτό θα ανακουφίσει τους ιδιοκτήτες των οχημάτων; </vt:lpstr>
      <vt:lpstr>Εκτιμάτε ότι το Πρόγραμμα αυτό θα ανακουφίσει τους ιδιοκτήτες των οχημάτων; </vt:lpstr>
      <vt:lpstr>Λόγω των αυξήσεων που υπάρχουν εσείς προχωράτε σε μειώσεις σε κάποιες αγορές ή επιλογές, σε κάποια έξοδα; </vt:lpstr>
      <vt:lpstr>Στην φροντιστηριακή προετοιμασία των παιδιών για την είσοδο στα πανεπιστήμια</vt:lpstr>
      <vt:lpstr>Στις μέρες των διακοπών που θα κάνω</vt:lpstr>
      <vt:lpstr>Στην μετακίνηση με το προσωπικό αυτοκίνητο</vt:lpstr>
      <vt:lpstr>Στην αγορά καταναλωτικών προϊόντων</vt:lpstr>
      <vt:lpstr>Στην κατανάλωση ενέργειας</vt:lpstr>
      <vt:lpstr>Οι αυξήσεις που υπάρχουν, πόσο σας δυσκολεύουν να ανταποκριθείτε συνολικά σε υποχρεώσεις όπως αποπληρωμή δανείων, καρτών κ.λπ.; </vt:lpstr>
      <vt:lpstr>Οι αυξήσεις που υπάρχουν, πόσο σας δυσκολεύουν να ανταποκριθείτε συνολικά σε υποχρεώσεις όπως αποπληρωμή δανείων, καρτών κ.λπ.; </vt:lpstr>
      <vt:lpstr>Οι αυξήσεις που υπάρχουν, πόσο σας δυσκολεύουν να ανταποκριθείτε συνολικά σε υποχρεώσεις όπως αποπληρωμή δανείων, καρτών κ.λπ.; </vt:lpstr>
      <vt:lpstr>Οι αυξήσεις που υπάρχουν, πόσο σας δυσκολεύουν να ανταποκριθείτε συνολικά σε υποχρεώσεις όπως αποπληρωμή δανείων, καρτών κ.λπ.; </vt:lpstr>
      <vt:lpstr>Σε γενικές γραμμές θα λέγατε ότι αντιμετωπίζετε την προσωπική σας οικονομική κατάσταση τους επόμενους μήνες... </vt:lpstr>
      <vt:lpstr>Σε γενικές γραμμές θα λέγατε ότι αντιμετωπίζετε την προσωπική σας οικονομική κατάσταση τους επόμενους μήνες... </vt:lpstr>
      <vt:lpstr>Σε γενικές γραμμές θα λέγατε ότι αντιμετωπίζετε την προσωπική σας οικονομική κατάσταση τους επόμενους μήνες... </vt:lpstr>
      <vt:lpstr>Σε γενικές γραμμές θα λέγατε ότι αντιμετωπίζετε την προσωπική σας οικονομική κατάσταση τους επόμενους μήνες... </vt:lpstr>
      <vt:lpstr>ΤΕΛΟΣ ΠΑΡΟΥΣΙΑΣΗΣ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Ακρίβεια και επίδραση στην ζωή των πολιτών στο Λεκανοπέδιο Αττική ΙΟΥΛΙΟΣ   2022</dc:title>
  <dc:creator>michail diamantis</dc:creator>
  <cp:lastModifiedBy>User</cp:lastModifiedBy>
  <cp:revision>8</cp:revision>
  <dcterms:created xsi:type="dcterms:W3CDTF">2022-07-12T05:39:35Z</dcterms:created>
  <dcterms:modified xsi:type="dcterms:W3CDTF">2022-07-25T07:36:16Z</dcterms:modified>
</cp:coreProperties>
</file>